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8"/>
  </p:notesMasterIdLst>
  <p:sldIdLst>
    <p:sldId id="257" r:id="rId2"/>
    <p:sldId id="258" r:id="rId3"/>
    <p:sldId id="259" r:id="rId4"/>
    <p:sldId id="260" r:id="rId5"/>
    <p:sldId id="261" r:id="rId6"/>
    <p:sldId id="262" r:id="rId7"/>
    <p:sldId id="264" r:id="rId8"/>
    <p:sldId id="263" r:id="rId9"/>
    <p:sldId id="265" r:id="rId10"/>
    <p:sldId id="266" r:id="rId11"/>
    <p:sldId id="267" r:id="rId12"/>
    <p:sldId id="268" r:id="rId13"/>
    <p:sldId id="270" r:id="rId14"/>
    <p:sldId id="269"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autoAdjust="0"/>
    <p:restoredTop sz="88869" autoAdjust="0"/>
  </p:normalViewPr>
  <p:slideViewPr>
    <p:cSldViewPr snapToGrid="0">
      <p:cViewPr varScale="1">
        <p:scale>
          <a:sx n="61" d="100"/>
          <a:sy n="61"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B9F3AB-2062-4F20-887A-90FDDF848FB1}" type="datetimeFigureOut">
              <a:rPr lang="nl-NL" smtClean="0"/>
              <a:t>24-2-2017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7B940-A165-4153-9E68-ED4AC2A2E03F}" type="slidenum">
              <a:rPr lang="nl-NL" smtClean="0"/>
              <a:t>‹nr.›</a:t>
            </a:fld>
            <a:endParaRPr lang="nl-NL"/>
          </a:p>
        </p:txBody>
      </p:sp>
    </p:spTree>
    <p:extLst>
      <p:ext uri="{BB962C8B-B14F-4D97-AF65-F5344CB8AC3E}">
        <p14:creationId xmlns:p14="http://schemas.microsoft.com/office/powerpoint/2010/main" val="2217254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nl-NL" smtClean="0"/>
              <a:t>Klik om de stijl te bewerken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3FA5D3E-BE5A-470B-84AE-8818CF18B85A}" type="datetimeFigureOut">
              <a:rPr lang="nl-NL" smtClean="0"/>
              <a:t>24-2-2017</a:t>
            </a:fld>
            <a:endParaRPr lang="nl-NL"/>
          </a:p>
        </p:txBody>
      </p:sp>
      <p:sp>
        <p:nvSpPr>
          <p:cNvPr id="5" name="Footer Placeholder 4"/>
          <p:cNvSpPr>
            <a:spLocks noGrp="1"/>
          </p:cNvSpPr>
          <p:nvPr>
            <p:ph type="ftr" sz="quarter" idx="11"/>
          </p:nvPr>
        </p:nvSpPr>
        <p:spPr>
          <a:xfrm>
            <a:off x="1371600" y="4323845"/>
            <a:ext cx="6400800" cy="365125"/>
          </a:xfrm>
        </p:spPr>
        <p:txBody>
          <a:bodyPr/>
          <a:lstStyle/>
          <a:p>
            <a:endParaRPr lang="nl-NL"/>
          </a:p>
        </p:txBody>
      </p:sp>
      <p:sp>
        <p:nvSpPr>
          <p:cNvPr id="6" name="Slide Number Placeholder 5"/>
          <p:cNvSpPr>
            <a:spLocks noGrp="1"/>
          </p:cNvSpPr>
          <p:nvPr>
            <p:ph type="sldNum" sz="quarter" idx="12"/>
          </p:nvPr>
        </p:nvSpPr>
        <p:spPr>
          <a:xfrm>
            <a:off x="8077200" y="1430866"/>
            <a:ext cx="2743200" cy="365125"/>
          </a:xfrm>
        </p:spPr>
        <p:txBody>
          <a:bodyPr/>
          <a:lstStyle/>
          <a:p>
            <a:fld id="{32DC4677-6A8B-4C6C-B2A4-19E9B8BEB10D}" type="slidenum">
              <a:rPr lang="nl-NL" smtClean="0"/>
              <a:t>‹nr.›</a:t>
            </a:fld>
            <a:endParaRPr lang="nl-NL"/>
          </a:p>
        </p:txBody>
      </p:sp>
    </p:spTree>
    <p:extLst>
      <p:ext uri="{BB962C8B-B14F-4D97-AF65-F5344CB8AC3E}">
        <p14:creationId xmlns:p14="http://schemas.microsoft.com/office/powerpoint/2010/main" val="301655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73FA5D3E-BE5A-470B-84AE-8818CF18B85A}" type="datetimeFigureOut">
              <a:rPr lang="nl-NL" smtClean="0"/>
              <a:t>24-2-2017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2DC4677-6A8B-4C6C-B2A4-19E9B8BEB10D}" type="slidenum">
              <a:rPr lang="nl-NL" smtClean="0"/>
              <a:t>‹nr.›</a:t>
            </a:fld>
            <a:endParaRPr lang="nl-NL"/>
          </a:p>
        </p:txBody>
      </p:sp>
    </p:spTree>
    <p:extLst>
      <p:ext uri="{BB962C8B-B14F-4D97-AF65-F5344CB8AC3E}">
        <p14:creationId xmlns:p14="http://schemas.microsoft.com/office/powerpoint/2010/main" val="904758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nl-NL" smtClean="0"/>
              <a:t>Klik om de stijl te bewerken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3FA5D3E-BE5A-470B-84AE-8818CF18B85A}" type="datetimeFigureOut">
              <a:rPr lang="nl-NL" smtClean="0"/>
              <a:t>24-2-2017</a:t>
            </a:fld>
            <a:endParaRPr lang="nl-NL"/>
          </a:p>
        </p:txBody>
      </p:sp>
      <p:sp>
        <p:nvSpPr>
          <p:cNvPr id="6" name="Footer Placeholder 5"/>
          <p:cNvSpPr>
            <a:spLocks noGrp="1"/>
          </p:cNvSpPr>
          <p:nvPr>
            <p:ph type="ftr" sz="quarter" idx="11"/>
          </p:nvPr>
        </p:nvSpPr>
        <p:spPr>
          <a:xfrm>
            <a:off x="685800" y="379941"/>
            <a:ext cx="6991492" cy="365125"/>
          </a:xfrm>
        </p:spPr>
        <p:txBody>
          <a:bodyPr/>
          <a:lstStyle/>
          <a:p>
            <a:endParaRPr lang="nl-NL"/>
          </a:p>
        </p:txBody>
      </p:sp>
      <p:sp>
        <p:nvSpPr>
          <p:cNvPr id="7" name="Slide Number Placeholder 6"/>
          <p:cNvSpPr>
            <a:spLocks noGrp="1"/>
          </p:cNvSpPr>
          <p:nvPr>
            <p:ph type="sldNum" sz="quarter" idx="12"/>
          </p:nvPr>
        </p:nvSpPr>
        <p:spPr>
          <a:xfrm>
            <a:off x="10862452" y="381000"/>
            <a:ext cx="643748" cy="365125"/>
          </a:xfrm>
        </p:spPr>
        <p:txBody>
          <a:bodyPr/>
          <a:lstStyle/>
          <a:p>
            <a:fld id="{32DC4677-6A8B-4C6C-B2A4-19E9B8BEB10D}" type="slidenum">
              <a:rPr lang="nl-NL" smtClean="0"/>
              <a:t>‹nr.›</a:t>
            </a:fld>
            <a:endParaRPr lang="nl-NL"/>
          </a:p>
        </p:txBody>
      </p:sp>
    </p:spTree>
    <p:extLst>
      <p:ext uri="{BB962C8B-B14F-4D97-AF65-F5344CB8AC3E}">
        <p14:creationId xmlns:p14="http://schemas.microsoft.com/office/powerpoint/2010/main" val="1824949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nl-NL" smtClean="0"/>
              <a:t>Klik om de stijl te bewerken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3FA5D3E-BE5A-470B-84AE-8818CF18B85A}" type="datetimeFigureOut">
              <a:rPr lang="nl-NL" smtClean="0"/>
              <a:t>24-2-2017</a:t>
            </a:fld>
            <a:endParaRPr lang="nl-NL"/>
          </a:p>
        </p:txBody>
      </p:sp>
      <p:sp>
        <p:nvSpPr>
          <p:cNvPr id="6" name="Footer Placeholder 5"/>
          <p:cNvSpPr>
            <a:spLocks noGrp="1"/>
          </p:cNvSpPr>
          <p:nvPr>
            <p:ph type="ftr" sz="quarter" idx="11"/>
          </p:nvPr>
        </p:nvSpPr>
        <p:spPr>
          <a:xfrm>
            <a:off x="685800" y="379941"/>
            <a:ext cx="6991492" cy="365125"/>
          </a:xfrm>
        </p:spPr>
        <p:txBody>
          <a:bodyPr/>
          <a:lstStyle/>
          <a:p>
            <a:endParaRPr lang="nl-NL"/>
          </a:p>
        </p:txBody>
      </p:sp>
      <p:sp>
        <p:nvSpPr>
          <p:cNvPr id="7" name="Slide Number Placeholder 6"/>
          <p:cNvSpPr>
            <a:spLocks noGrp="1"/>
          </p:cNvSpPr>
          <p:nvPr>
            <p:ph type="sldNum" sz="quarter" idx="12"/>
          </p:nvPr>
        </p:nvSpPr>
        <p:spPr>
          <a:xfrm>
            <a:off x="10862452" y="381000"/>
            <a:ext cx="643748" cy="365125"/>
          </a:xfrm>
        </p:spPr>
        <p:txBody>
          <a:bodyPr/>
          <a:lstStyle/>
          <a:p>
            <a:fld id="{32DC4677-6A8B-4C6C-B2A4-19E9B8BEB10D}" type="slidenum">
              <a:rPr lang="nl-NL" smtClean="0"/>
              <a:t>‹nr.›</a:t>
            </a:fld>
            <a:endParaRPr lang="nl-NL"/>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06894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nl-NL" smtClean="0"/>
              <a:t>Klik om de stijl te bewerken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3FA5D3E-BE5A-470B-84AE-8818CF18B85A}" type="datetimeFigureOut">
              <a:rPr lang="nl-NL" smtClean="0"/>
              <a:t>24-2-2017</a:t>
            </a:fld>
            <a:endParaRPr lang="nl-NL"/>
          </a:p>
        </p:txBody>
      </p:sp>
      <p:sp>
        <p:nvSpPr>
          <p:cNvPr id="6" name="Footer Placeholder 5"/>
          <p:cNvSpPr>
            <a:spLocks noGrp="1"/>
          </p:cNvSpPr>
          <p:nvPr>
            <p:ph type="ftr" sz="quarter" idx="11"/>
          </p:nvPr>
        </p:nvSpPr>
        <p:spPr>
          <a:xfrm>
            <a:off x="685800" y="378883"/>
            <a:ext cx="6991492" cy="365125"/>
          </a:xfrm>
        </p:spPr>
        <p:txBody>
          <a:bodyPr/>
          <a:lstStyle/>
          <a:p>
            <a:endParaRPr lang="nl-NL"/>
          </a:p>
        </p:txBody>
      </p:sp>
      <p:sp>
        <p:nvSpPr>
          <p:cNvPr id="7" name="Slide Number Placeholder 6"/>
          <p:cNvSpPr>
            <a:spLocks noGrp="1"/>
          </p:cNvSpPr>
          <p:nvPr>
            <p:ph type="sldNum" sz="quarter" idx="12"/>
          </p:nvPr>
        </p:nvSpPr>
        <p:spPr>
          <a:xfrm>
            <a:off x="10862452" y="381000"/>
            <a:ext cx="643748" cy="365125"/>
          </a:xfrm>
        </p:spPr>
        <p:txBody>
          <a:bodyPr/>
          <a:lstStyle/>
          <a:p>
            <a:fld id="{32DC4677-6A8B-4C6C-B2A4-19E9B8BEB10D}" type="slidenum">
              <a:rPr lang="nl-NL" smtClean="0"/>
              <a:t>‹nr.›</a:t>
            </a:fld>
            <a:endParaRPr lang="nl-NL"/>
          </a:p>
        </p:txBody>
      </p:sp>
    </p:spTree>
    <p:extLst>
      <p:ext uri="{BB962C8B-B14F-4D97-AF65-F5344CB8AC3E}">
        <p14:creationId xmlns:p14="http://schemas.microsoft.com/office/powerpoint/2010/main" val="4071056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nl-NL" smtClean="0"/>
              <a:t>Klik om de stijl te bewerken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3" name="Date Placeholder 2"/>
          <p:cNvSpPr>
            <a:spLocks noGrp="1"/>
          </p:cNvSpPr>
          <p:nvPr>
            <p:ph type="dt" sz="half" idx="10"/>
          </p:nvPr>
        </p:nvSpPr>
        <p:spPr/>
        <p:txBody>
          <a:bodyPr/>
          <a:lstStyle/>
          <a:p>
            <a:fld id="{73FA5D3E-BE5A-470B-84AE-8818CF18B85A}" type="datetimeFigureOut">
              <a:rPr lang="nl-NL" smtClean="0"/>
              <a:t>24-2-2017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2DC4677-6A8B-4C6C-B2A4-19E9B8BEB10D}" type="slidenum">
              <a:rPr lang="nl-NL" smtClean="0"/>
              <a:t>‹nr.›</a:t>
            </a:fld>
            <a:endParaRPr lang="nl-NL"/>
          </a:p>
        </p:txBody>
      </p:sp>
    </p:spTree>
    <p:extLst>
      <p:ext uri="{BB962C8B-B14F-4D97-AF65-F5344CB8AC3E}">
        <p14:creationId xmlns:p14="http://schemas.microsoft.com/office/powerpoint/2010/main" val="2246220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nl-NL" smtClean="0"/>
              <a:t>Klik om de stijl te bewerken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3" name="Date Placeholder 2"/>
          <p:cNvSpPr>
            <a:spLocks noGrp="1"/>
          </p:cNvSpPr>
          <p:nvPr>
            <p:ph type="dt" sz="half" idx="10"/>
          </p:nvPr>
        </p:nvSpPr>
        <p:spPr/>
        <p:txBody>
          <a:bodyPr/>
          <a:lstStyle/>
          <a:p>
            <a:fld id="{73FA5D3E-BE5A-470B-84AE-8818CF18B85A}" type="datetimeFigureOut">
              <a:rPr lang="nl-NL" smtClean="0"/>
              <a:t>24-2-2017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2DC4677-6A8B-4C6C-B2A4-19E9B8BEB10D}" type="slidenum">
              <a:rPr lang="nl-NL" smtClean="0"/>
              <a:t>‹nr.›</a:t>
            </a:fld>
            <a:endParaRPr lang="nl-NL"/>
          </a:p>
        </p:txBody>
      </p:sp>
    </p:spTree>
    <p:extLst>
      <p:ext uri="{BB962C8B-B14F-4D97-AF65-F5344CB8AC3E}">
        <p14:creationId xmlns:p14="http://schemas.microsoft.com/office/powerpoint/2010/main" val="1198293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73FA5D3E-BE5A-470B-84AE-8818CF18B85A}" type="datetimeFigureOut">
              <a:rPr lang="nl-NL" smtClean="0"/>
              <a:t>24-2-2017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2DC4677-6A8B-4C6C-B2A4-19E9B8BEB10D}" type="slidenum">
              <a:rPr lang="nl-NL" smtClean="0"/>
              <a:t>‹nr.›</a:t>
            </a:fld>
            <a:endParaRPr lang="nl-NL"/>
          </a:p>
        </p:txBody>
      </p:sp>
    </p:spTree>
    <p:extLst>
      <p:ext uri="{BB962C8B-B14F-4D97-AF65-F5344CB8AC3E}">
        <p14:creationId xmlns:p14="http://schemas.microsoft.com/office/powerpoint/2010/main" val="3546462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3FA5D3E-BE5A-470B-84AE-8818CF18B85A}" type="datetimeFigureOut">
              <a:rPr lang="nl-NL" smtClean="0"/>
              <a:t>24-2-2017</a:t>
            </a:fld>
            <a:endParaRPr lang="nl-NL"/>
          </a:p>
        </p:txBody>
      </p:sp>
      <p:sp>
        <p:nvSpPr>
          <p:cNvPr id="5" name="Footer Placeholder 4"/>
          <p:cNvSpPr>
            <a:spLocks noGrp="1"/>
          </p:cNvSpPr>
          <p:nvPr>
            <p:ph type="ftr" sz="quarter" idx="11"/>
          </p:nvPr>
        </p:nvSpPr>
        <p:spPr>
          <a:xfrm>
            <a:off x="685800" y="381000"/>
            <a:ext cx="6991492" cy="365125"/>
          </a:xfrm>
        </p:spPr>
        <p:txBody>
          <a:bodyPr/>
          <a:lstStyle/>
          <a:p>
            <a:endParaRPr lang="nl-NL"/>
          </a:p>
        </p:txBody>
      </p:sp>
      <p:sp>
        <p:nvSpPr>
          <p:cNvPr id="6" name="Slide Number Placeholder 5"/>
          <p:cNvSpPr>
            <a:spLocks noGrp="1"/>
          </p:cNvSpPr>
          <p:nvPr>
            <p:ph type="sldNum" sz="quarter" idx="12"/>
          </p:nvPr>
        </p:nvSpPr>
        <p:spPr>
          <a:xfrm>
            <a:off x="10862452" y="381000"/>
            <a:ext cx="643748" cy="365125"/>
          </a:xfrm>
        </p:spPr>
        <p:txBody>
          <a:bodyPr/>
          <a:lstStyle/>
          <a:p>
            <a:fld id="{32DC4677-6A8B-4C6C-B2A4-19E9B8BEB10D}" type="slidenum">
              <a:rPr lang="nl-NL" smtClean="0"/>
              <a:t>‹nr.›</a:t>
            </a:fld>
            <a:endParaRPr lang="nl-NL"/>
          </a:p>
        </p:txBody>
      </p:sp>
    </p:spTree>
    <p:extLst>
      <p:ext uri="{BB962C8B-B14F-4D97-AF65-F5344CB8AC3E}">
        <p14:creationId xmlns:p14="http://schemas.microsoft.com/office/powerpoint/2010/main" val="3409327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73FA5D3E-BE5A-470B-84AE-8818CF18B85A}" type="datetimeFigureOut">
              <a:rPr lang="nl-NL" smtClean="0"/>
              <a:t>24-2-2017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2DC4677-6A8B-4C6C-B2A4-19E9B8BEB10D}" type="slidenum">
              <a:rPr lang="nl-NL" smtClean="0"/>
              <a:t>‹nr.›</a:t>
            </a:fld>
            <a:endParaRPr lang="nl-NL"/>
          </a:p>
        </p:txBody>
      </p:sp>
    </p:spTree>
    <p:extLst>
      <p:ext uri="{BB962C8B-B14F-4D97-AF65-F5344CB8AC3E}">
        <p14:creationId xmlns:p14="http://schemas.microsoft.com/office/powerpoint/2010/main" val="73268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nl-NL" smtClean="0"/>
              <a:t>Klik om de stijl te bewerken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3FA5D3E-BE5A-470B-84AE-8818CF18B85A}" type="datetimeFigureOut">
              <a:rPr lang="nl-NL" smtClean="0"/>
              <a:t>24-2-2017</a:t>
            </a:fld>
            <a:endParaRPr lang="nl-NL"/>
          </a:p>
        </p:txBody>
      </p:sp>
      <p:sp>
        <p:nvSpPr>
          <p:cNvPr id="5" name="Footer Placeholder 4"/>
          <p:cNvSpPr>
            <a:spLocks noGrp="1"/>
          </p:cNvSpPr>
          <p:nvPr>
            <p:ph type="ftr" sz="quarter" idx="11"/>
          </p:nvPr>
        </p:nvSpPr>
        <p:spPr>
          <a:xfrm>
            <a:off x="685800" y="381001"/>
            <a:ext cx="6991492" cy="364065"/>
          </a:xfrm>
        </p:spPr>
        <p:txBody>
          <a:bodyPr/>
          <a:lstStyle/>
          <a:p>
            <a:endParaRPr lang="nl-NL"/>
          </a:p>
        </p:txBody>
      </p:sp>
      <p:sp>
        <p:nvSpPr>
          <p:cNvPr id="6" name="Slide Number Placeholder 5"/>
          <p:cNvSpPr>
            <a:spLocks noGrp="1"/>
          </p:cNvSpPr>
          <p:nvPr>
            <p:ph type="sldNum" sz="quarter" idx="12"/>
          </p:nvPr>
        </p:nvSpPr>
        <p:spPr>
          <a:xfrm>
            <a:off x="10862452" y="381000"/>
            <a:ext cx="643748" cy="365125"/>
          </a:xfrm>
        </p:spPr>
        <p:txBody>
          <a:bodyPr/>
          <a:lstStyle/>
          <a:p>
            <a:fld id="{32DC4677-6A8B-4C6C-B2A4-19E9B8BEB10D}" type="slidenum">
              <a:rPr lang="nl-NL" smtClean="0"/>
              <a:t>‹nr.›</a:t>
            </a:fld>
            <a:endParaRPr lang="nl-NL"/>
          </a:p>
        </p:txBody>
      </p:sp>
    </p:spTree>
    <p:extLst>
      <p:ext uri="{BB962C8B-B14F-4D97-AF65-F5344CB8AC3E}">
        <p14:creationId xmlns:p14="http://schemas.microsoft.com/office/powerpoint/2010/main" val="2310511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73FA5D3E-BE5A-470B-84AE-8818CF18B85A}" type="datetimeFigureOut">
              <a:rPr lang="nl-NL" smtClean="0"/>
              <a:t>24-2-2017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2DC4677-6A8B-4C6C-B2A4-19E9B8BEB10D}" type="slidenum">
              <a:rPr lang="nl-NL" smtClean="0"/>
              <a:t>‹nr.›</a:t>
            </a:fld>
            <a:endParaRPr lang="nl-NL"/>
          </a:p>
        </p:txBody>
      </p:sp>
    </p:spTree>
    <p:extLst>
      <p:ext uri="{BB962C8B-B14F-4D97-AF65-F5344CB8AC3E}">
        <p14:creationId xmlns:p14="http://schemas.microsoft.com/office/powerpoint/2010/main" val="2784223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685800" y="3132666"/>
            <a:ext cx="5311775" cy="3086019"/>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172200" y="3132666"/>
            <a:ext cx="5334000" cy="3086019"/>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73FA5D3E-BE5A-470B-84AE-8818CF18B85A}" type="datetimeFigureOut">
              <a:rPr lang="nl-NL" smtClean="0"/>
              <a:t>24-2-2017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2DC4677-6A8B-4C6C-B2A4-19E9B8BEB10D}" type="slidenum">
              <a:rPr lang="nl-NL" smtClean="0"/>
              <a:t>‹nr.›</a:t>
            </a:fld>
            <a:endParaRPr lang="nl-NL"/>
          </a:p>
        </p:txBody>
      </p:sp>
    </p:spTree>
    <p:extLst>
      <p:ext uri="{BB962C8B-B14F-4D97-AF65-F5344CB8AC3E}">
        <p14:creationId xmlns:p14="http://schemas.microsoft.com/office/powerpoint/2010/main" val="3282948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73FA5D3E-BE5A-470B-84AE-8818CF18B85A}" type="datetimeFigureOut">
              <a:rPr lang="nl-NL" smtClean="0"/>
              <a:t>24-2-2017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2DC4677-6A8B-4C6C-B2A4-19E9B8BEB10D}" type="slidenum">
              <a:rPr lang="nl-NL" smtClean="0"/>
              <a:t>‹nr.›</a:t>
            </a:fld>
            <a:endParaRPr lang="nl-NL"/>
          </a:p>
        </p:txBody>
      </p:sp>
    </p:spTree>
    <p:extLst>
      <p:ext uri="{BB962C8B-B14F-4D97-AF65-F5344CB8AC3E}">
        <p14:creationId xmlns:p14="http://schemas.microsoft.com/office/powerpoint/2010/main" val="2775177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FA5D3E-BE5A-470B-84AE-8818CF18B85A}" type="datetimeFigureOut">
              <a:rPr lang="nl-NL" smtClean="0"/>
              <a:t>24-2-2017</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2DC4677-6A8B-4C6C-B2A4-19E9B8BEB10D}" type="slidenum">
              <a:rPr lang="nl-NL" smtClean="0"/>
              <a:t>‹nr.›</a:t>
            </a:fld>
            <a:endParaRPr lang="nl-NL"/>
          </a:p>
        </p:txBody>
      </p:sp>
    </p:spTree>
    <p:extLst>
      <p:ext uri="{BB962C8B-B14F-4D97-AF65-F5344CB8AC3E}">
        <p14:creationId xmlns:p14="http://schemas.microsoft.com/office/powerpoint/2010/main" val="2468517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nl-NL" smtClean="0"/>
              <a:t>Klik om de stijl te bewerken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73FA5D3E-BE5A-470B-84AE-8818CF18B85A}" type="datetimeFigureOut">
              <a:rPr lang="nl-NL" smtClean="0"/>
              <a:t>24-2-2017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2DC4677-6A8B-4C6C-B2A4-19E9B8BEB10D}" type="slidenum">
              <a:rPr lang="nl-NL" smtClean="0"/>
              <a:t>‹nr.›</a:t>
            </a:fld>
            <a:endParaRPr lang="nl-NL"/>
          </a:p>
        </p:txBody>
      </p:sp>
    </p:spTree>
    <p:extLst>
      <p:ext uri="{BB962C8B-B14F-4D97-AF65-F5344CB8AC3E}">
        <p14:creationId xmlns:p14="http://schemas.microsoft.com/office/powerpoint/2010/main" val="382658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73FA5D3E-BE5A-470B-84AE-8818CF18B85A}" type="datetimeFigureOut">
              <a:rPr lang="nl-NL" smtClean="0"/>
              <a:t>24-2-2017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2DC4677-6A8B-4C6C-B2A4-19E9B8BEB10D}" type="slidenum">
              <a:rPr lang="nl-NL" smtClean="0"/>
              <a:t>‹nr.›</a:t>
            </a:fld>
            <a:endParaRPr lang="nl-NL"/>
          </a:p>
        </p:txBody>
      </p:sp>
    </p:spTree>
    <p:extLst>
      <p:ext uri="{BB962C8B-B14F-4D97-AF65-F5344CB8AC3E}">
        <p14:creationId xmlns:p14="http://schemas.microsoft.com/office/powerpoint/2010/main" val="2373816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3FA5D3E-BE5A-470B-84AE-8818CF18B85A}" type="datetimeFigureOut">
              <a:rPr lang="nl-NL" smtClean="0"/>
              <a:t>24-2-2017</a:t>
            </a:fld>
            <a:endParaRPr lang="nl-NL"/>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2DC4677-6A8B-4C6C-B2A4-19E9B8BEB10D}" type="slidenum">
              <a:rPr lang="nl-NL" smtClean="0"/>
              <a:t>‹nr.›</a:t>
            </a:fld>
            <a:endParaRPr lang="nl-NL"/>
          </a:p>
        </p:txBody>
      </p:sp>
    </p:spTree>
    <p:extLst>
      <p:ext uri="{BB962C8B-B14F-4D97-AF65-F5344CB8AC3E}">
        <p14:creationId xmlns:p14="http://schemas.microsoft.com/office/powerpoint/2010/main" val="172786898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time_continue=37&amp;v=SKcUXsCDBM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98QKePyJ2q8"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6572" y="1581337"/>
            <a:ext cx="12749349" cy="1825096"/>
          </a:xfrm>
        </p:spPr>
        <p:txBody>
          <a:bodyPr>
            <a:normAutofit/>
          </a:bodyPr>
          <a:lstStyle/>
          <a:p>
            <a:pPr algn="ctr"/>
            <a:r>
              <a:rPr lang="nl-NL" sz="4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Module 8: verpleegtechnisch handelen 1</a:t>
            </a:r>
            <a:endParaRPr lang="nl-NL"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Ondertitel 2"/>
          <p:cNvSpPr>
            <a:spLocks noGrp="1"/>
          </p:cNvSpPr>
          <p:nvPr>
            <p:ph type="subTitle" idx="1"/>
          </p:nvPr>
        </p:nvSpPr>
        <p:spPr>
          <a:xfrm>
            <a:off x="2016033" y="4393355"/>
            <a:ext cx="8064137" cy="685800"/>
          </a:xfrm>
        </p:spPr>
        <p:txBody>
          <a:bodyPr>
            <a:normAutofit/>
          </a:bodyPr>
          <a:lstStyle/>
          <a:p>
            <a:r>
              <a:rPr lang="nl-NL" sz="2800" dirty="0" smtClean="0">
                <a:latin typeface="Arial" panose="020B0604020202020204" pitchFamily="34" charset="0"/>
                <a:cs typeface="Arial" panose="020B0604020202020204" pitchFamily="34" charset="0"/>
              </a:rPr>
              <a:t>Lesweek </a:t>
            </a:r>
            <a:r>
              <a:rPr lang="nl-NL" sz="2800" dirty="0" smtClean="0">
                <a:latin typeface="Arial" panose="020B0604020202020204" pitchFamily="34" charset="0"/>
                <a:cs typeface="Arial" panose="020B0604020202020204" pitchFamily="34" charset="0"/>
              </a:rPr>
              <a:t>5: monsters verzamelen</a:t>
            </a:r>
            <a:endParaRPr lang="nl-NL" sz="2800" dirty="0">
              <a:latin typeface="Arial" panose="020B0604020202020204" pitchFamily="34" charset="0"/>
              <a:cs typeface="Arial" panose="020B0604020202020204" pitchFamily="34" charset="0"/>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7681" y="431073"/>
            <a:ext cx="2889652" cy="1041763"/>
          </a:xfrm>
          <a:prstGeom prst="rect">
            <a:avLst/>
          </a:prstGeom>
        </p:spPr>
      </p:pic>
    </p:spTree>
    <p:extLst>
      <p:ext uri="{BB962C8B-B14F-4D97-AF65-F5344CB8AC3E}">
        <p14:creationId xmlns:p14="http://schemas.microsoft.com/office/powerpoint/2010/main" val="3735155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rial" panose="020B0604020202020204" pitchFamily="34" charset="0"/>
                <a:cs typeface="Arial" panose="020B0604020202020204" pitchFamily="34" charset="0"/>
              </a:rPr>
              <a:t>Feces onderzoek</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685800" y="1986457"/>
            <a:ext cx="10820400" cy="4571998"/>
          </a:xfrm>
        </p:spPr>
        <p:txBody>
          <a:bodyPr>
            <a:normAutofit/>
          </a:bodyPr>
          <a:lstStyle/>
          <a:p>
            <a:r>
              <a:rPr lang="nl-NL" dirty="0" smtClean="0">
                <a:latin typeface="Arial" panose="020B0604020202020204" pitchFamily="34" charset="0"/>
                <a:cs typeface="Arial" panose="020B0604020202020204" pitchFamily="34" charset="0"/>
              </a:rPr>
              <a:t>Bij afwijkingen in feces of defecatiepatroon kan er besloten worden tot klinisch-chemisch onderzoek </a:t>
            </a:r>
          </a:p>
          <a:p>
            <a:endParaRPr lang="nl-NL" dirty="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Occult bloedverlies (melaena) : niet zichtbaar bloedverlies in feces, kan wijzen op aandoening in maag/darm kanaal. </a:t>
            </a:r>
          </a:p>
          <a:p>
            <a:endParaRPr lang="nl-NL"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Om gedegen onderzoek te doen (duur 5 dagen):</a:t>
            </a:r>
          </a:p>
          <a:p>
            <a:pPr lvl="1"/>
            <a:r>
              <a:rPr lang="nl-NL" dirty="0" smtClean="0">
                <a:latin typeface="Arial" panose="020B0604020202020204" pitchFamily="34" charset="0"/>
                <a:cs typeface="Arial" panose="020B0604020202020204" pitchFamily="34" charset="0"/>
              </a:rPr>
              <a:t>Geen tanden poetsen (</a:t>
            </a:r>
            <a:r>
              <a:rPr lang="nl-NL" dirty="0" err="1" smtClean="0">
                <a:latin typeface="Arial" panose="020B0604020202020204" pitchFamily="34" charset="0"/>
                <a:cs typeface="Arial" panose="020B0604020202020204" pitchFamily="34" charset="0"/>
              </a:rPr>
              <a:t>ivm</a:t>
            </a:r>
            <a:r>
              <a:rPr lang="nl-NL" dirty="0" smtClean="0">
                <a:latin typeface="Arial" panose="020B0604020202020204" pitchFamily="34" charset="0"/>
                <a:cs typeface="Arial" panose="020B0604020202020204" pitchFamily="34" charset="0"/>
              </a:rPr>
              <a:t> bloedingen tandvlees)</a:t>
            </a:r>
          </a:p>
          <a:p>
            <a:pPr lvl="1"/>
            <a:r>
              <a:rPr lang="nl-NL" dirty="0" smtClean="0">
                <a:latin typeface="Arial" panose="020B0604020202020204" pitchFamily="34" charset="0"/>
                <a:cs typeface="Arial" panose="020B0604020202020204" pitchFamily="34" charset="0"/>
              </a:rPr>
              <a:t>Geen ijzer of vitamine C tabletten </a:t>
            </a:r>
          </a:p>
          <a:p>
            <a:pPr lvl="1"/>
            <a:r>
              <a:rPr lang="nl-NL" dirty="0" smtClean="0">
                <a:latin typeface="Arial" panose="020B0604020202020204" pitchFamily="34" charset="0"/>
                <a:cs typeface="Arial" panose="020B0604020202020204" pitchFamily="34" charset="0"/>
              </a:rPr>
              <a:t>Geen bloedworst of </a:t>
            </a:r>
            <a:r>
              <a:rPr lang="nl-NL" dirty="0" err="1" smtClean="0">
                <a:latin typeface="Arial" panose="020B0604020202020204" pitchFamily="34" charset="0"/>
                <a:cs typeface="Arial" panose="020B0604020202020204" pitchFamily="34" charset="0"/>
              </a:rPr>
              <a:t>rauwvlees</a:t>
            </a:r>
            <a:endParaRPr lang="nl-NL" dirty="0" smtClean="0">
              <a:latin typeface="Arial" panose="020B0604020202020204" pitchFamily="34" charset="0"/>
              <a:cs typeface="Arial" panose="020B0604020202020204" pitchFamily="34" charset="0"/>
            </a:endParaRPr>
          </a:p>
          <a:p>
            <a:pPr lvl="1"/>
            <a:r>
              <a:rPr lang="nl-NL" dirty="0" smtClean="0">
                <a:latin typeface="Arial" panose="020B0604020202020204" pitchFamily="34" charset="0"/>
                <a:cs typeface="Arial" panose="020B0604020202020204" pitchFamily="34" charset="0"/>
              </a:rPr>
              <a:t>Opvangen ontlasting van dag 3, 4 en 5 </a:t>
            </a: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2273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rial" panose="020B0604020202020204" pitchFamily="34" charset="0"/>
                <a:cs typeface="Arial" panose="020B0604020202020204" pitchFamily="34" charset="0"/>
              </a:rPr>
              <a:t>Feceskweek</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p:txBody>
          <a:bodyPr>
            <a:normAutofit/>
          </a:bodyPr>
          <a:lstStyle/>
          <a:p>
            <a:r>
              <a:rPr lang="nl-NL" sz="2400" dirty="0" smtClean="0">
                <a:latin typeface="Arial" panose="020B0604020202020204" pitchFamily="34" charset="0"/>
                <a:cs typeface="Arial" panose="020B0604020202020204" pitchFamily="34" charset="0"/>
              </a:rPr>
              <a:t>Feces kweek: onderzoek naar bacteriën, virussen, parasieten en schimmels</a:t>
            </a:r>
          </a:p>
          <a:p>
            <a:endParaRPr lang="nl-NL" sz="2400" dirty="0">
              <a:latin typeface="Arial" panose="020B0604020202020204" pitchFamily="34" charset="0"/>
              <a:cs typeface="Arial" panose="020B0604020202020204" pitchFamily="34" charset="0"/>
            </a:endParaRPr>
          </a:p>
          <a:p>
            <a:r>
              <a:rPr lang="nl-NL" sz="2400" dirty="0" smtClean="0">
                <a:latin typeface="Arial" panose="020B0604020202020204" pitchFamily="34" charset="0"/>
                <a:cs typeface="Arial" panose="020B0604020202020204" pitchFamily="34" charset="0"/>
              </a:rPr>
              <a:t>Bacteriologisch onderzoek</a:t>
            </a:r>
          </a:p>
          <a:p>
            <a:pPr lvl="1"/>
            <a:r>
              <a:rPr lang="nl-NL" sz="2200" dirty="0" smtClean="0">
                <a:latin typeface="Arial" panose="020B0604020202020204" pitchFamily="34" charset="0"/>
                <a:cs typeface="Arial" panose="020B0604020202020204" pitchFamily="34" charset="0"/>
              </a:rPr>
              <a:t>Steriel buisje met lepeltje</a:t>
            </a:r>
          </a:p>
          <a:p>
            <a:pPr lvl="1"/>
            <a:r>
              <a:rPr lang="nl-NL" sz="2200" dirty="0" smtClean="0">
                <a:latin typeface="Arial" panose="020B0604020202020204" pitchFamily="34" charset="0"/>
                <a:cs typeface="Arial" panose="020B0604020202020204" pitchFamily="34" charset="0"/>
              </a:rPr>
              <a:t>Ontlasting opscheppen met het lepeltje en het buisje </a:t>
            </a:r>
          </a:p>
          <a:p>
            <a:pPr marL="457200" lvl="1" indent="0">
              <a:buNone/>
            </a:pPr>
            <a:r>
              <a:rPr lang="nl-NL" sz="2200" dirty="0">
                <a:latin typeface="Arial" panose="020B0604020202020204" pitchFamily="34" charset="0"/>
                <a:cs typeface="Arial" panose="020B0604020202020204" pitchFamily="34" charset="0"/>
              </a:rPr>
              <a:t> </a:t>
            </a:r>
            <a:r>
              <a:rPr lang="nl-NL" sz="2200" dirty="0" smtClean="0">
                <a:latin typeface="Arial" panose="020B0604020202020204" pitchFamily="34" charset="0"/>
                <a:cs typeface="Arial" panose="020B0604020202020204" pitchFamily="34" charset="0"/>
              </a:rPr>
              <a:t>  meteen sluiten </a:t>
            </a:r>
          </a:p>
          <a:p>
            <a:pPr lvl="1"/>
            <a:r>
              <a:rPr lang="nl-NL" sz="2200" dirty="0" smtClean="0">
                <a:latin typeface="Arial" panose="020B0604020202020204" pitchFamily="34" charset="0"/>
                <a:cs typeface="Arial" panose="020B0604020202020204" pitchFamily="34" charset="0"/>
              </a:rPr>
              <a:t>Geen klysma’s of laxantia voorafgaand aan onderzoek </a:t>
            </a:r>
            <a:endParaRPr lang="nl-NL" sz="2200" dirty="0">
              <a:latin typeface="Arial" panose="020B0604020202020204" pitchFamily="34" charset="0"/>
              <a:cs typeface="Arial" panose="020B0604020202020204" pitchFamily="34" charset="0"/>
            </a:endParaRPr>
          </a:p>
        </p:txBody>
      </p:sp>
      <p:pic>
        <p:nvPicPr>
          <p:cNvPr id="4" name="Afbeelding 3"/>
          <p:cNvPicPr>
            <a:picLocks noChangeAspect="1"/>
          </p:cNvPicPr>
          <p:nvPr/>
        </p:nvPicPr>
        <p:blipFill>
          <a:blip r:embed="rId2"/>
          <a:stretch>
            <a:fillRect/>
          </a:stretch>
        </p:blipFill>
        <p:spPr>
          <a:xfrm>
            <a:off x="8395795" y="2837792"/>
            <a:ext cx="3110405" cy="3110405"/>
          </a:xfrm>
          <a:prstGeom prst="rect">
            <a:avLst/>
          </a:prstGeom>
        </p:spPr>
      </p:pic>
    </p:spTree>
    <p:extLst>
      <p:ext uri="{BB962C8B-B14F-4D97-AF65-F5344CB8AC3E}">
        <p14:creationId xmlns:p14="http://schemas.microsoft.com/office/powerpoint/2010/main" val="2089124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rial" panose="020B0604020202020204" pitchFamily="34" charset="0"/>
                <a:cs typeface="Arial" panose="020B0604020202020204" pitchFamily="34" charset="0"/>
              </a:rPr>
              <a:t>Bloedonderzoek</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p:txBody>
          <a:bodyPr/>
          <a:lstStyle/>
          <a:p>
            <a:r>
              <a:rPr lang="nl-NL" sz="2400" dirty="0" smtClean="0">
                <a:latin typeface="Arial" panose="020B0604020202020204" pitchFamily="34" charset="0"/>
                <a:cs typeface="Arial" panose="020B0604020202020204" pitchFamily="34" charset="0"/>
              </a:rPr>
              <a:t>Vingerprik om bloedsuikergehalte of stollingstijd van bloed (INR waarde) te bepalen</a:t>
            </a:r>
          </a:p>
          <a:p>
            <a:pPr lvl="1"/>
            <a:r>
              <a:rPr lang="nl-NL" sz="2200" dirty="0" smtClean="0">
                <a:latin typeface="Arial" panose="020B0604020202020204" pitchFamily="34" charset="0"/>
                <a:cs typeface="Arial" panose="020B0604020202020204" pitchFamily="34" charset="0"/>
              </a:rPr>
              <a:t>Aanprikken in een capillair vat (haarvat)</a:t>
            </a:r>
          </a:p>
          <a:p>
            <a:pPr lvl="1"/>
            <a:r>
              <a:rPr lang="nl-NL" sz="2200" dirty="0" smtClean="0">
                <a:latin typeface="Arial" panose="020B0604020202020204" pitchFamily="34" charset="0"/>
                <a:cs typeface="Arial" panose="020B0604020202020204" pitchFamily="34" charset="0"/>
              </a:rPr>
              <a:t>Niet prikken in duim en pink omdat infecties makkelijk via peesschedes naar de hand kunnen verplaatsen</a:t>
            </a:r>
          </a:p>
          <a:p>
            <a:pPr lvl="1"/>
            <a:r>
              <a:rPr lang="nl-NL" sz="2200" dirty="0" smtClean="0">
                <a:latin typeface="Arial" panose="020B0604020202020204" pitchFamily="34" charset="0"/>
                <a:cs typeface="Arial" panose="020B0604020202020204" pitchFamily="34" charset="0"/>
              </a:rPr>
              <a:t>Niet prikken in wijsvinger </a:t>
            </a:r>
          </a:p>
          <a:p>
            <a:pPr lvl="1"/>
            <a:r>
              <a:rPr lang="nl-NL" sz="2200" dirty="0" smtClean="0">
                <a:latin typeface="Arial" panose="020B0604020202020204" pitchFamily="34" charset="0"/>
                <a:cs typeface="Arial" panose="020B0604020202020204" pitchFamily="34" charset="0"/>
              </a:rPr>
              <a:t>Prikken aan de zijkant van de vingertop</a:t>
            </a:r>
          </a:p>
          <a:p>
            <a:pPr lvl="1"/>
            <a:r>
              <a:rPr lang="nl-NL" sz="2200" dirty="0" smtClean="0">
                <a:latin typeface="Arial" panose="020B0604020202020204" pitchFamily="34" charset="0"/>
                <a:cs typeface="Arial" panose="020B0604020202020204" pitchFamily="34" charset="0"/>
              </a:rPr>
              <a:t>Hand verwarmen of naar beneden laten hangen bij koude handen (vasoconstrictie)</a:t>
            </a:r>
            <a:endParaRPr lang="nl-NL" dirty="0"/>
          </a:p>
          <a:p>
            <a:pPr lvl="1"/>
            <a:endParaRPr lang="nl-NL" sz="2200" dirty="0" smtClean="0">
              <a:latin typeface="Arial" panose="020B0604020202020204" pitchFamily="34" charset="0"/>
              <a:cs typeface="Arial" panose="020B0604020202020204" pitchFamily="34" charset="0"/>
            </a:endParaRPr>
          </a:p>
          <a:p>
            <a:pPr marL="457200" lvl="1" indent="0">
              <a:buNone/>
            </a:pPr>
            <a:r>
              <a:rPr lang="nl-NL" sz="2200" dirty="0">
                <a:latin typeface="Arial" panose="020B0604020202020204" pitchFamily="34" charset="0"/>
                <a:cs typeface="Arial" panose="020B0604020202020204" pitchFamily="34" charset="0"/>
                <a:hlinkClick r:id="rId2"/>
              </a:rPr>
              <a:t>https://</a:t>
            </a:r>
            <a:r>
              <a:rPr lang="nl-NL" sz="2200" dirty="0" smtClean="0">
                <a:latin typeface="Arial" panose="020B0604020202020204" pitchFamily="34" charset="0"/>
                <a:cs typeface="Arial" panose="020B0604020202020204" pitchFamily="34" charset="0"/>
                <a:hlinkClick r:id="rId2"/>
              </a:rPr>
              <a:t>www.youtube.com/watch?time_continue=37&amp;v=SKcUXsCDBME</a:t>
            </a:r>
            <a:r>
              <a:rPr lang="nl-NL" sz="22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5213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3392670041"/>
              </p:ext>
            </p:extLst>
          </p:nvPr>
        </p:nvGraphicFramePr>
        <p:xfrm>
          <a:off x="930166" y="1056679"/>
          <a:ext cx="10576034" cy="5303911"/>
        </p:xfrm>
        <a:graphic>
          <a:graphicData uri="http://schemas.openxmlformats.org/drawingml/2006/table">
            <a:tbl>
              <a:tblPr firstRow="1" bandRow="1">
                <a:tableStyleId>{5C22544A-7EE6-4342-B048-85BDC9FD1C3A}</a:tableStyleId>
              </a:tblPr>
              <a:tblGrid>
                <a:gridCol w="2182209">
                  <a:extLst>
                    <a:ext uri="{9D8B030D-6E8A-4147-A177-3AD203B41FA5}">
                      <a16:colId xmlns:a16="http://schemas.microsoft.com/office/drawing/2014/main" val="2117696448"/>
                    </a:ext>
                  </a:extLst>
                </a:gridCol>
                <a:gridCol w="3169025">
                  <a:extLst>
                    <a:ext uri="{9D8B030D-6E8A-4147-A177-3AD203B41FA5}">
                      <a16:colId xmlns:a16="http://schemas.microsoft.com/office/drawing/2014/main" val="3900873169"/>
                    </a:ext>
                  </a:extLst>
                </a:gridCol>
                <a:gridCol w="5224800">
                  <a:extLst>
                    <a:ext uri="{9D8B030D-6E8A-4147-A177-3AD203B41FA5}">
                      <a16:colId xmlns:a16="http://schemas.microsoft.com/office/drawing/2014/main" val="3297735646"/>
                    </a:ext>
                  </a:extLst>
                </a:gridCol>
              </a:tblGrid>
              <a:tr h="343055">
                <a:tc>
                  <a:txBody>
                    <a:bodyPr/>
                    <a:lstStyle/>
                    <a:p>
                      <a:endParaRPr lang="nl-NL" dirty="0">
                        <a:latin typeface="Arial" panose="020B0604020202020204" pitchFamily="34" charset="0"/>
                        <a:cs typeface="Arial" panose="020B0604020202020204" pitchFamily="34" charset="0"/>
                      </a:endParaRPr>
                    </a:p>
                  </a:txBody>
                  <a:tcPr/>
                </a:tc>
                <a:tc>
                  <a:txBody>
                    <a:bodyPr/>
                    <a:lstStyle/>
                    <a:p>
                      <a:r>
                        <a:rPr lang="nl-NL" dirty="0" smtClean="0">
                          <a:latin typeface="Arial" panose="020B0604020202020204" pitchFamily="34" charset="0"/>
                          <a:cs typeface="Arial" panose="020B0604020202020204" pitchFamily="34" charset="0"/>
                        </a:rPr>
                        <a:t>Glucosewaarde</a:t>
                      </a:r>
                      <a:endParaRPr lang="nl-NL" dirty="0">
                        <a:latin typeface="Arial" panose="020B0604020202020204" pitchFamily="34" charset="0"/>
                        <a:cs typeface="Arial" panose="020B0604020202020204" pitchFamily="34" charset="0"/>
                      </a:endParaRPr>
                    </a:p>
                  </a:txBody>
                  <a:tcPr/>
                </a:tc>
                <a:tc>
                  <a:txBody>
                    <a:bodyPr/>
                    <a:lstStyle/>
                    <a:p>
                      <a:r>
                        <a:rPr lang="nl-NL" dirty="0" smtClean="0">
                          <a:latin typeface="Arial" panose="020B0604020202020204" pitchFamily="34" charset="0"/>
                          <a:cs typeface="Arial" panose="020B0604020202020204" pitchFamily="34" charset="0"/>
                        </a:rPr>
                        <a:t>Bijzonderheden</a:t>
                      </a:r>
                      <a:endParaRPr lang="nl-NL"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26183160"/>
                  </a:ext>
                </a:extLst>
              </a:tr>
              <a:tr h="385512">
                <a:tc>
                  <a:txBody>
                    <a:bodyPr/>
                    <a:lstStyle/>
                    <a:p>
                      <a:r>
                        <a:rPr lang="nl-NL" sz="1800" dirty="0" smtClean="0">
                          <a:latin typeface="Arial" panose="020B0604020202020204" pitchFamily="34" charset="0"/>
                          <a:cs typeface="Arial" panose="020B0604020202020204" pitchFamily="34" charset="0"/>
                        </a:rPr>
                        <a:t>Normale waarde</a:t>
                      </a:r>
                      <a:endParaRPr lang="nl-NL" sz="18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smtClean="0">
                          <a:latin typeface="Arial" panose="020B0604020202020204" pitchFamily="34" charset="0"/>
                          <a:cs typeface="Arial" panose="020B0604020202020204" pitchFamily="34" charset="0"/>
                        </a:rPr>
                        <a:t>Tussen de 4 en 7 </a:t>
                      </a:r>
                      <a:r>
                        <a:rPr lang="nl-NL" sz="1800" dirty="0" err="1" smtClean="0">
                          <a:latin typeface="Arial" panose="020B0604020202020204" pitchFamily="34" charset="0"/>
                          <a:cs typeface="Arial" panose="020B0604020202020204" pitchFamily="34" charset="0"/>
                        </a:rPr>
                        <a:t>mmol</a:t>
                      </a:r>
                      <a:r>
                        <a:rPr lang="nl-NL" sz="1800" dirty="0" smtClean="0">
                          <a:latin typeface="Arial" panose="020B0604020202020204" pitchFamily="34" charset="0"/>
                          <a:cs typeface="Arial" panose="020B0604020202020204" pitchFamily="34" charset="0"/>
                        </a:rPr>
                        <a:t> </a:t>
                      </a:r>
                    </a:p>
                  </a:txBody>
                  <a:tcPr/>
                </a:tc>
                <a:tc>
                  <a:txBody>
                    <a:bodyPr/>
                    <a:lstStyle/>
                    <a:p>
                      <a:r>
                        <a:rPr lang="nl-NL" sz="1800" dirty="0" smtClean="0">
                          <a:latin typeface="Arial" panose="020B0604020202020204" pitchFamily="34" charset="0"/>
                          <a:cs typeface="Arial" panose="020B0604020202020204" pitchFamily="34" charset="0"/>
                        </a:rPr>
                        <a:t>-</a:t>
                      </a:r>
                      <a:endParaRPr lang="nl-NL"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53983724"/>
                  </a:ext>
                </a:extLst>
              </a:tr>
              <a:tr h="2144095">
                <a:tc>
                  <a:txBody>
                    <a:bodyPr/>
                    <a:lstStyle/>
                    <a:p>
                      <a:r>
                        <a:rPr lang="nl-NL" sz="1800" b="1" dirty="0" smtClean="0">
                          <a:latin typeface="Arial" panose="020B0604020202020204" pitchFamily="34" charset="0"/>
                          <a:cs typeface="Arial" panose="020B0604020202020204" pitchFamily="34" charset="0"/>
                        </a:rPr>
                        <a:t>Hypoglykemie</a:t>
                      </a:r>
                      <a:endParaRPr lang="nl-NL" sz="1800" b="1" dirty="0">
                        <a:latin typeface="Arial" panose="020B0604020202020204" pitchFamily="34" charset="0"/>
                        <a:cs typeface="Arial" panose="020B0604020202020204" pitchFamily="34" charset="0"/>
                      </a:endParaRPr>
                    </a:p>
                  </a:txBody>
                  <a:tcPr/>
                </a:tc>
                <a:tc>
                  <a:txBody>
                    <a:bodyPr/>
                    <a:lstStyle/>
                    <a:p>
                      <a:r>
                        <a:rPr lang="nl-NL" sz="1800" dirty="0" smtClean="0">
                          <a:latin typeface="Arial" panose="020B0604020202020204" pitchFamily="34" charset="0"/>
                          <a:cs typeface="Arial" panose="020B0604020202020204" pitchFamily="34" charset="0"/>
                        </a:rPr>
                        <a:t>Waarde lager dan 3,5 </a:t>
                      </a:r>
                      <a:r>
                        <a:rPr lang="nl-NL" sz="1800" dirty="0" err="1" smtClean="0">
                          <a:latin typeface="Arial" panose="020B0604020202020204" pitchFamily="34" charset="0"/>
                          <a:cs typeface="Arial" panose="020B0604020202020204" pitchFamily="34" charset="0"/>
                        </a:rPr>
                        <a:t>mmol</a:t>
                      </a:r>
                      <a:endParaRPr lang="nl-NL" sz="1800" dirty="0" smtClean="0">
                        <a:latin typeface="Arial" panose="020B0604020202020204" pitchFamily="34" charset="0"/>
                        <a:cs typeface="Arial" panose="020B0604020202020204" pitchFamily="34" charset="0"/>
                      </a:endParaRPr>
                    </a:p>
                    <a:p>
                      <a:endParaRPr lang="nl-NL" sz="18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smtClean="0">
                          <a:latin typeface="Arial" panose="020B0604020202020204" pitchFamily="34" charset="0"/>
                          <a:cs typeface="Arial" panose="020B0604020202020204" pitchFamily="34" charset="0"/>
                        </a:rPr>
                        <a:t>Toedienen</a:t>
                      </a:r>
                      <a:r>
                        <a:rPr lang="nl-NL" sz="1800" baseline="0" dirty="0" smtClean="0">
                          <a:latin typeface="Arial" panose="020B0604020202020204" pitchFamily="34" charset="0"/>
                          <a:cs typeface="Arial" panose="020B0604020202020204" pitchFamily="34" charset="0"/>
                        </a:rPr>
                        <a:t> glucose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aseline="0" dirty="0" smtClean="0">
                          <a:latin typeface="Arial" panose="020B0604020202020204" pitchFamily="34" charset="0"/>
                          <a:cs typeface="Arial" panose="020B0604020202020204" pitchFamily="34" charset="0"/>
                        </a:rPr>
                        <a:t>Toedienen </a:t>
                      </a:r>
                      <a:r>
                        <a:rPr lang="nl-NL" sz="1800" baseline="0" dirty="0" err="1" smtClean="0">
                          <a:latin typeface="Arial" panose="020B0604020202020204" pitchFamily="34" charset="0"/>
                          <a:cs typeface="Arial" panose="020B0604020202020204" pitchFamily="34" charset="0"/>
                        </a:rPr>
                        <a:t>GlucaGen</a:t>
                      </a:r>
                      <a:r>
                        <a:rPr lang="nl-NL" sz="1800" baseline="0" dirty="0" smtClean="0">
                          <a:latin typeface="Arial" panose="020B0604020202020204" pitchFamily="34" charset="0"/>
                          <a:cs typeface="Arial" panose="020B0604020202020204" pitchFamily="34" charset="0"/>
                        </a:rPr>
                        <a:t> (ernstige hypo, bewusteloos)</a:t>
                      </a:r>
                      <a:endParaRPr lang="nl-NL" sz="1800" dirty="0" smtClean="0">
                        <a:latin typeface="Arial" panose="020B0604020202020204" pitchFamily="34" charset="0"/>
                        <a:cs typeface="Arial" panose="020B0604020202020204" pitchFamily="34" charset="0"/>
                      </a:endParaRPr>
                    </a:p>
                    <a:p>
                      <a:endParaRPr lang="nl-NL" sz="1800" dirty="0">
                        <a:latin typeface="Arial" panose="020B0604020202020204" pitchFamily="34" charset="0"/>
                        <a:cs typeface="Arial" panose="020B0604020202020204" pitchFamily="34" charset="0"/>
                      </a:endParaRPr>
                    </a:p>
                  </a:txBody>
                  <a:tcPr/>
                </a:tc>
                <a:tc>
                  <a:txBody>
                    <a:bodyPr/>
                    <a:lstStyle/>
                    <a:p>
                      <a:r>
                        <a:rPr lang="nl-NL" sz="1800" dirty="0" smtClean="0">
                          <a:latin typeface="Arial" panose="020B0604020202020204" pitchFamily="34" charset="0"/>
                          <a:cs typeface="Arial" panose="020B0604020202020204" pitchFamily="34" charset="0"/>
                        </a:rPr>
                        <a:t>Symptomen:</a:t>
                      </a:r>
                      <a:r>
                        <a:rPr lang="nl-NL" sz="1800" baseline="0"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nl-NL" sz="1800" b="0" i="0" u="none" strike="noStrike" kern="1200" baseline="0" dirty="0" smtClean="0">
                          <a:solidFill>
                            <a:schemeClr val="dk1"/>
                          </a:solidFill>
                          <a:latin typeface="Arial" panose="020B0604020202020204" pitchFamily="34" charset="0"/>
                          <a:ea typeface="+mn-ea"/>
                          <a:cs typeface="Arial" panose="020B0604020202020204" pitchFamily="34" charset="0"/>
                        </a:rPr>
                        <a:t>honger, beven, zweten; </a:t>
                      </a:r>
                    </a:p>
                    <a:p>
                      <a:pPr marL="285750" indent="-285750">
                        <a:buFont typeface="Arial" panose="020B0604020202020204" pitchFamily="34" charset="0"/>
                        <a:buChar char="•"/>
                      </a:pPr>
                      <a:r>
                        <a:rPr lang="nl-NL" sz="1800" b="0" i="0" u="none" strike="noStrike" kern="1200" baseline="0" dirty="0" smtClean="0">
                          <a:solidFill>
                            <a:schemeClr val="dk1"/>
                          </a:solidFill>
                          <a:latin typeface="Arial" panose="020B0604020202020204" pitchFamily="34" charset="0"/>
                          <a:ea typeface="+mn-ea"/>
                          <a:cs typeface="Arial" panose="020B0604020202020204" pitchFamily="34" charset="0"/>
                        </a:rPr>
                        <a:t>bleekheid; </a:t>
                      </a:r>
                    </a:p>
                    <a:p>
                      <a:pPr marL="285750" indent="-285750">
                        <a:buFont typeface="Arial" panose="020B0604020202020204" pitchFamily="34" charset="0"/>
                        <a:buChar char="•"/>
                      </a:pPr>
                      <a:r>
                        <a:rPr lang="nl-NL" sz="1800" b="0" i="0" u="none" strike="noStrike" kern="1200" baseline="0" dirty="0" smtClean="0">
                          <a:solidFill>
                            <a:schemeClr val="dk1"/>
                          </a:solidFill>
                          <a:latin typeface="Arial" panose="020B0604020202020204" pitchFamily="34" charset="0"/>
                          <a:ea typeface="+mn-ea"/>
                          <a:cs typeface="Arial" panose="020B0604020202020204" pitchFamily="34" charset="0"/>
                        </a:rPr>
                        <a:t>moeite met concentreren, duizeligheid, wazig zien; </a:t>
                      </a:r>
                    </a:p>
                    <a:p>
                      <a:pPr marL="285750" indent="-285750">
                        <a:buFont typeface="Arial" panose="020B0604020202020204" pitchFamily="34" charset="0"/>
                        <a:buChar char="•"/>
                      </a:pPr>
                      <a:r>
                        <a:rPr lang="nl-NL" sz="1800" b="0" i="0" u="none" strike="noStrike" kern="1200" baseline="0" dirty="0" smtClean="0">
                          <a:solidFill>
                            <a:schemeClr val="dk1"/>
                          </a:solidFill>
                          <a:latin typeface="Arial" panose="020B0604020202020204" pitchFamily="34" charset="0"/>
                          <a:ea typeface="+mn-ea"/>
                          <a:cs typeface="Arial" panose="020B0604020202020204" pitchFamily="34" charset="0"/>
                        </a:rPr>
                        <a:t>hartkloppingen; </a:t>
                      </a:r>
                    </a:p>
                    <a:p>
                      <a:pPr marL="285750" indent="-285750">
                        <a:buFont typeface="Arial" panose="020B0604020202020204" pitchFamily="34" charset="0"/>
                        <a:buChar char="•"/>
                      </a:pPr>
                      <a:r>
                        <a:rPr lang="nl-NL" sz="1800" b="0" i="0" u="none" strike="noStrike" kern="1200" baseline="0" dirty="0" smtClean="0">
                          <a:solidFill>
                            <a:schemeClr val="dk1"/>
                          </a:solidFill>
                          <a:latin typeface="Arial" panose="020B0604020202020204" pitchFamily="34" charset="0"/>
                          <a:ea typeface="+mn-ea"/>
                          <a:cs typeface="Arial" panose="020B0604020202020204" pitchFamily="34" charset="0"/>
                        </a:rPr>
                        <a:t>soms hoofdpijn; </a:t>
                      </a:r>
                    </a:p>
                    <a:p>
                      <a:endParaRPr lang="nl-NL" sz="180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9666419"/>
                  </a:ext>
                </a:extLst>
              </a:tr>
              <a:tr h="2266639">
                <a:tc>
                  <a:txBody>
                    <a:bodyPr/>
                    <a:lstStyle/>
                    <a:p>
                      <a:r>
                        <a:rPr lang="nl-NL" sz="1800" b="1" dirty="0" smtClean="0">
                          <a:latin typeface="Arial" panose="020B0604020202020204" pitchFamily="34" charset="0"/>
                          <a:cs typeface="Arial" panose="020B0604020202020204" pitchFamily="34" charset="0"/>
                        </a:rPr>
                        <a:t>Hyperglykemie</a:t>
                      </a:r>
                      <a:r>
                        <a:rPr lang="nl-NL" sz="1800" baseline="0" dirty="0" smtClean="0">
                          <a:latin typeface="Arial" panose="020B0604020202020204" pitchFamily="34" charset="0"/>
                          <a:cs typeface="Arial" panose="020B0604020202020204" pitchFamily="34" charset="0"/>
                        </a:rPr>
                        <a:t> </a:t>
                      </a:r>
                      <a:endParaRPr lang="nl-NL" sz="1800" dirty="0">
                        <a:latin typeface="Arial" panose="020B0604020202020204" pitchFamily="34" charset="0"/>
                        <a:cs typeface="Arial" panose="020B0604020202020204" pitchFamily="34" charset="0"/>
                      </a:endParaRPr>
                    </a:p>
                  </a:txBody>
                  <a:tcPr/>
                </a:tc>
                <a:tc>
                  <a:txBody>
                    <a:bodyPr/>
                    <a:lstStyle/>
                    <a:p>
                      <a:r>
                        <a:rPr lang="nl-NL" sz="1800" dirty="0" smtClean="0">
                          <a:latin typeface="Arial" panose="020B0604020202020204" pitchFamily="34" charset="0"/>
                          <a:cs typeface="Arial" panose="020B0604020202020204" pitchFamily="34" charset="0"/>
                        </a:rPr>
                        <a:t>Waarde hoger dan 9 </a:t>
                      </a:r>
                      <a:r>
                        <a:rPr lang="nl-NL" sz="1800" dirty="0" err="1" smtClean="0">
                          <a:latin typeface="Arial" panose="020B0604020202020204" pitchFamily="34" charset="0"/>
                          <a:cs typeface="Arial" panose="020B0604020202020204" pitchFamily="34" charset="0"/>
                        </a:rPr>
                        <a:t>mmol</a:t>
                      </a:r>
                      <a:r>
                        <a:rPr lang="nl-NL" sz="1800" dirty="0" smtClean="0">
                          <a:latin typeface="Arial" panose="020B0604020202020204" pitchFamily="34" charset="0"/>
                          <a:cs typeface="Arial" panose="020B0604020202020204" pitchFamily="34" charset="0"/>
                        </a:rPr>
                        <a:t> </a:t>
                      </a:r>
                    </a:p>
                    <a:p>
                      <a:endParaRPr lang="nl-NL" sz="18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smtClean="0">
                          <a:latin typeface="Arial" panose="020B0604020202020204" pitchFamily="34" charset="0"/>
                          <a:cs typeface="Arial" panose="020B0604020202020204" pitchFamily="34" charset="0"/>
                        </a:rPr>
                        <a:t>Toedienen</a:t>
                      </a:r>
                      <a:r>
                        <a:rPr lang="nl-NL" sz="1800" baseline="0" dirty="0" smtClean="0">
                          <a:latin typeface="Arial" panose="020B0604020202020204" pitchFamily="34" charset="0"/>
                          <a:cs typeface="Arial" panose="020B0604020202020204" pitchFamily="34" charset="0"/>
                        </a:rPr>
                        <a:t> insuline </a:t>
                      </a:r>
                      <a:endParaRPr lang="nl-NL" sz="1800" dirty="0" smtClean="0">
                        <a:latin typeface="Arial" panose="020B0604020202020204" pitchFamily="34" charset="0"/>
                        <a:cs typeface="Arial" panose="020B0604020202020204" pitchFamily="34" charset="0"/>
                      </a:endParaRPr>
                    </a:p>
                    <a:p>
                      <a:endParaRPr lang="nl-NL" sz="1800" dirty="0">
                        <a:latin typeface="Arial" panose="020B0604020202020204" pitchFamily="34" charset="0"/>
                        <a:cs typeface="Arial" panose="020B0604020202020204" pitchFamily="34" charset="0"/>
                      </a:endParaRPr>
                    </a:p>
                  </a:txBody>
                  <a:tcPr/>
                </a:tc>
                <a:tc>
                  <a:txBody>
                    <a:bodyPr/>
                    <a:lstStyle/>
                    <a:p>
                      <a:r>
                        <a:rPr lang="nl-NL" sz="1800" dirty="0" smtClean="0">
                          <a:latin typeface="Arial" panose="020B0604020202020204" pitchFamily="34" charset="0"/>
                          <a:cs typeface="Arial" panose="020B0604020202020204" pitchFamily="34" charset="0"/>
                        </a:rPr>
                        <a:t>Symptomen:</a:t>
                      </a:r>
                      <a:endParaRPr lang="nl-NL" sz="18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nl-NL" sz="1800" b="0" i="0" u="none" strike="noStrike" kern="1200" baseline="0" dirty="0" smtClean="0">
                          <a:solidFill>
                            <a:schemeClr val="dk1"/>
                          </a:solidFill>
                          <a:latin typeface="Arial" panose="020B0604020202020204" pitchFamily="34" charset="0"/>
                          <a:ea typeface="+mn-ea"/>
                          <a:cs typeface="Arial" panose="020B0604020202020204" pitchFamily="34" charset="0"/>
                        </a:rPr>
                        <a:t>dorst; </a:t>
                      </a:r>
                    </a:p>
                    <a:p>
                      <a:pPr marL="285750" indent="-285750">
                        <a:buFont typeface="Arial" panose="020B0604020202020204" pitchFamily="34" charset="0"/>
                        <a:buChar char="•"/>
                      </a:pPr>
                      <a:r>
                        <a:rPr lang="nl-NL" sz="1800" b="0" i="0" u="none" strike="noStrike" kern="1200" baseline="0" dirty="0" smtClean="0">
                          <a:solidFill>
                            <a:schemeClr val="dk1"/>
                          </a:solidFill>
                          <a:latin typeface="Arial" panose="020B0604020202020204" pitchFamily="34" charset="0"/>
                          <a:ea typeface="+mn-ea"/>
                          <a:cs typeface="Arial" panose="020B0604020202020204" pitchFamily="34" charset="0"/>
                        </a:rPr>
                        <a:t>veel drinken; </a:t>
                      </a:r>
                    </a:p>
                    <a:p>
                      <a:pPr marL="285750" indent="-285750">
                        <a:buFont typeface="Arial" panose="020B0604020202020204" pitchFamily="34" charset="0"/>
                        <a:buChar char="•"/>
                      </a:pPr>
                      <a:r>
                        <a:rPr lang="nl-NL" sz="1800" b="0" i="0" u="none" strike="noStrike" kern="1200" baseline="0" dirty="0" smtClean="0">
                          <a:solidFill>
                            <a:schemeClr val="dk1"/>
                          </a:solidFill>
                          <a:latin typeface="Arial" panose="020B0604020202020204" pitchFamily="34" charset="0"/>
                          <a:ea typeface="+mn-ea"/>
                          <a:cs typeface="Arial" panose="020B0604020202020204" pitchFamily="34" charset="0"/>
                        </a:rPr>
                        <a:t>veel plassen; </a:t>
                      </a:r>
                    </a:p>
                    <a:p>
                      <a:pPr marL="285750" indent="-285750">
                        <a:buFont typeface="Arial" panose="020B0604020202020204" pitchFamily="34" charset="0"/>
                        <a:buChar char="•"/>
                      </a:pPr>
                      <a:r>
                        <a:rPr lang="nl-NL" sz="1800" b="0" i="0" u="none" strike="noStrike" kern="1200" baseline="0" dirty="0" smtClean="0">
                          <a:solidFill>
                            <a:schemeClr val="dk1"/>
                          </a:solidFill>
                          <a:latin typeface="Arial" panose="020B0604020202020204" pitchFamily="34" charset="0"/>
                          <a:ea typeface="+mn-ea"/>
                          <a:cs typeface="Arial" panose="020B0604020202020204" pitchFamily="34" charset="0"/>
                        </a:rPr>
                        <a:t>misselijkheid en braken; </a:t>
                      </a:r>
                    </a:p>
                    <a:p>
                      <a:pPr marL="285750" indent="-285750">
                        <a:buFont typeface="Arial" panose="020B0604020202020204" pitchFamily="34" charset="0"/>
                        <a:buChar char="•"/>
                      </a:pPr>
                      <a:r>
                        <a:rPr lang="nl-NL" sz="1800" b="0" i="0" u="none" strike="noStrike" kern="1200" baseline="0" dirty="0" smtClean="0">
                          <a:solidFill>
                            <a:schemeClr val="dk1"/>
                          </a:solidFill>
                          <a:latin typeface="Arial" panose="020B0604020202020204" pitchFamily="34" charset="0"/>
                          <a:ea typeface="+mn-ea"/>
                          <a:cs typeface="Arial" panose="020B0604020202020204" pitchFamily="34" charset="0"/>
                        </a:rPr>
                        <a:t>zware ademhaling; </a:t>
                      </a:r>
                    </a:p>
                    <a:p>
                      <a:pPr marL="285750" indent="-285750">
                        <a:buFont typeface="Arial" panose="020B0604020202020204" pitchFamily="34" charset="0"/>
                        <a:buChar char="•"/>
                      </a:pPr>
                      <a:r>
                        <a:rPr lang="nl-NL" sz="1800" b="0" i="0" u="none" strike="noStrike" kern="1200" baseline="0" dirty="0" smtClean="0">
                          <a:solidFill>
                            <a:schemeClr val="dk1"/>
                          </a:solidFill>
                          <a:latin typeface="Arial" panose="020B0604020202020204" pitchFamily="34" charset="0"/>
                          <a:ea typeface="+mn-ea"/>
                          <a:cs typeface="Arial" panose="020B0604020202020204" pitchFamily="34" charset="0"/>
                        </a:rPr>
                        <a:t>sufheid. </a:t>
                      </a:r>
                    </a:p>
                  </a:txBody>
                  <a:tcPr/>
                </a:tc>
                <a:extLst>
                  <a:ext uri="{0D108BD9-81ED-4DB2-BD59-A6C34878D82A}">
                    <a16:rowId xmlns:a16="http://schemas.microsoft.com/office/drawing/2014/main" val="815632610"/>
                  </a:ext>
                </a:extLst>
              </a:tr>
            </a:tbl>
          </a:graphicData>
        </a:graphic>
      </p:graphicFrame>
      <p:sp>
        <p:nvSpPr>
          <p:cNvPr id="2" name="Titel 1"/>
          <p:cNvSpPr>
            <a:spLocks noGrp="1"/>
          </p:cNvSpPr>
          <p:nvPr>
            <p:ph type="title"/>
          </p:nvPr>
        </p:nvSpPr>
        <p:spPr>
          <a:xfrm>
            <a:off x="2895600" y="0"/>
            <a:ext cx="8610600" cy="1293028"/>
          </a:xfrm>
        </p:spPr>
        <p:txBody>
          <a:bodyPr/>
          <a:lstStyle/>
          <a:p>
            <a:r>
              <a:rPr lang="nl-NL" dirty="0" smtClean="0">
                <a:latin typeface="Arial" panose="020B0604020202020204" pitchFamily="34" charset="0"/>
                <a:cs typeface="Arial" panose="020B0604020202020204" pitchFamily="34" charset="0"/>
              </a:rPr>
              <a:t>Glucosewaarden</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p:txBody>
          <a:bodyPr/>
          <a:lstStyle/>
          <a:p>
            <a:endParaRPr lang="nl-NL" dirty="0"/>
          </a:p>
          <a:p>
            <a:endParaRPr lang="nl-NL" dirty="0" smtClean="0"/>
          </a:p>
          <a:p>
            <a:endParaRPr lang="nl-NL" dirty="0" smtClean="0"/>
          </a:p>
          <a:p>
            <a:pPr lvl="1"/>
            <a:endParaRPr lang="nl-NL" dirty="0" smtClean="0"/>
          </a:p>
          <a:p>
            <a:pPr lvl="1"/>
            <a:endParaRPr lang="nl-NL" dirty="0"/>
          </a:p>
        </p:txBody>
      </p:sp>
    </p:spTree>
    <p:extLst>
      <p:ext uri="{BB962C8B-B14F-4D97-AF65-F5344CB8AC3E}">
        <p14:creationId xmlns:p14="http://schemas.microsoft.com/office/powerpoint/2010/main" val="519974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rial" panose="020B0604020202020204" pitchFamily="34" charset="0"/>
                <a:cs typeface="Arial" panose="020B0604020202020204" pitchFamily="34" charset="0"/>
              </a:rPr>
              <a:t>Insuline toedienen</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p:txBody>
          <a:bodyPr/>
          <a:lstStyle/>
          <a:p>
            <a:r>
              <a:rPr lang="nl-NL" dirty="0" smtClean="0">
                <a:latin typeface="Arial" panose="020B0604020202020204" pitchFamily="34" charset="0"/>
                <a:cs typeface="Arial" panose="020B0604020202020204" pitchFamily="34" charset="0"/>
              </a:rPr>
              <a:t>Via subcutane injectie </a:t>
            </a:r>
          </a:p>
          <a:p>
            <a:pPr lvl="1"/>
            <a:r>
              <a:rPr lang="nl-NL" dirty="0" smtClean="0">
                <a:latin typeface="Arial" panose="020B0604020202020204" pitchFamily="34" charset="0"/>
                <a:cs typeface="Arial" panose="020B0604020202020204" pitchFamily="34" charset="0"/>
              </a:rPr>
              <a:t>Onder de huid </a:t>
            </a:r>
          </a:p>
          <a:p>
            <a:pPr lvl="1"/>
            <a:endParaRPr lang="nl-NL" dirty="0" smtClean="0">
              <a:latin typeface="Arial" panose="020B0604020202020204" pitchFamily="34" charset="0"/>
              <a:cs typeface="Arial" panose="020B0604020202020204" pitchFamily="34" charset="0"/>
            </a:endParaRPr>
          </a:p>
          <a:p>
            <a:pPr lvl="1"/>
            <a:r>
              <a:rPr lang="nl-NL" dirty="0" smtClean="0">
                <a:latin typeface="Arial" panose="020B0604020202020204" pitchFamily="34" charset="0"/>
                <a:cs typeface="Arial" panose="020B0604020202020204" pitchFamily="34" charset="0"/>
              </a:rPr>
              <a:t>Toediening via insulinepen (meestal), spuit, canule (pomp), </a:t>
            </a:r>
            <a:r>
              <a:rPr lang="nl-NL" dirty="0" err="1" smtClean="0">
                <a:latin typeface="Arial" panose="020B0604020202020204" pitchFamily="34" charset="0"/>
                <a:cs typeface="Arial" panose="020B0604020202020204" pitchFamily="34" charset="0"/>
              </a:rPr>
              <a:t>naaldloze</a:t>
            </a:r>
            <a:r>
              <a:rPr lang="nl-NL" dirty="0" smtClean="0">
                <a:latin typeface="Arial" panose="020B0604020202020204" pitchFamily="34" charset="0"/>
                <a:cs typeface="Arial" panose="020B0604020202020204" pitchFamily="34" charset="0"/>
              </a:rPr>
              <a:t> injectie)</a:t>
            </a:r>
          </a:p>
          <a:p>
            <a:pPr lvl="1"/>
            <a:endParaRPr lang="nl-NL" dirty="0" smtClean="0">
              <a:latin typeface="Arial" panose="020B0604020202020204" pitchFamily="34" charset="0"/>
              <a:cs typeface="Arial" panose="020B0604020202020204" pitchFamily="34" charset="0"/>
            </a:endParaRPr>
          </a:p>
          <a:p>
            <a:pPr lvl="1"/>
            <a:r>
              <a:rPr lang="nl-NL" dirty="0" smtClean="0">
                <a:latin typeface="Arial" panose="020B0604020202020204" pitchFamily="34" charset="0"/>
                <a:cs typeface="Arial" panose="020B0604020202020204" pitchFamily="34" charset="0"/>
              </a:rPr>
              <a:t>Aanduiding in IE (internationale eenheden) </a:t>
            </a:r>
          </a:p>
          <a:p>
            <a:pPr lvl="1"/>
            <a:endParaRPr lang="nl-NL" dirty="0" smtClean="0">
              <a:latin typeface="Arial" panose="020B0604020202020204" pitchFamily="34" charset="0"/>
              <a:cs typeface="Arial" panose="020B0604020202020204" pitchFamily="34" charset="0"/>
            </a:endParaRPr>
          </a:p>
          <a:p>
            <a:pPr lvl="1"/>
            <a:r>
              <a:rPr lang="nl-NL" dirty="0" smtClean="0">
                <a:latin typeface="Arial" panose="020B0604020202020204" pitchFamily="34" charset="0"/>
                <a:cs typeface="Arial" panose="020B0604020202020204" pitchFamily="34" charset="0"/>
              </a:rPr>
              <a:t>Verschillende soorten insuline</a:t>
            </a:r>
          </a:p>
          <a:p>
            <a:pPr lvl="2"/>
            <a:r>
              <a:rPr lang="nl-NL" dirty="0" smtClean="0">
                <a:latin typeface="Arial" panose="020B0604020202020204" pitchFamily="34" charset="0"/>
                <a:cs typeface="Arial" panose="020B0604020202020204" pitchFamily="34" charset="0"/>
              </a:rPr>
              <a:t>Langwerkende (goed zwenken voor gebruik) ,</a:t>
            </a:r>
          </a:p>
          <a:p>
            <a:pPr lvl="2"/>
            <a:r>
              <a:rPr lang="nl-NL" dirty="0" smtClean="0">
                <a:latin typeface="Arial" panose="020B0604020202020204" pitchFamily="34" charset="0"/>
                <a:cs typeface="Arial" panose="020B0604020202020204" pitchFamily="34" charset="0"/>
              </a:rPr>
              <a:t>Middellang werkende </a:t>
            </a:r>
          </a:p>
          <a:p>
            <a:pPr lvl="2"/>
            <a:r>
              <a:rPr lang="nl-NL" dirty="0" smtClean="0">
                <a:latin typeface="Arial" panose="020B0604020202020204" pitchFamily="34" charset="0"/>
                <a:cs typeface="Arial" panose="020B0604020202020204" pitchFamily="34" charset="0"/>
              </a:rPr>
              <a:t>Kortwerkende</a:t>
            </a:r>
          </a:p>
          <a:p>
            <a:pPr lvl="2"/>
            <a:r>
              <a:rPr lang="nl-NL" dirty="0" smtClean="0">
                <a:latin typeface="Arial" panose="020B0604020202020204" pitchFamily="34" charset="0"/>
                <a:cs typeface="Arial" panose="020B0604020202020204" pitchFamily="34" charset="0"/>
              </a:rPr>
              <a:t>Mixen </a:t>
            </a: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3587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rial" panose="020B0604020202020204" pitchFamily="34" charset="0"/>
                <a:cs typeface="Arial" panose="020B0604020202020204" pitchFamily="34" charset="0"/>
              </a:rPr>
              <a:t>Insuline toedienen</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953814" y="1828800"/>
            <a:ext cx="10820400" cy="4761186"/>
          </a:xfrm>
        </p:spPr>
        <p:txBody>
          <a:bodyPr>
            <a:normAutofit/>
          </a:bodyPr>
          <a:lstStyle/>
          <a:p>
            <a:r>
              <a:rPr lang="nl-NL" dirty="0" smtClean="0">
                <a:latin typeface="Arial" panose="020B0604020202020204" pitchFamily="34" charset="0"/>
                <a:cs typeface="Arial" panose="020B0604020202020204" pitchFamily="34" charset="0"/>
              </a:rPr>
              <a:t>Aandachtspunten</a:t>
            </a:r>
          </a:p>
          <a:p>
            <a:pPr lvl="1"/>
            <a:r>
              <a:rPr lang="nl-NL" dirty="0" smtClean="0">
                <a:latin typeface="Arial" panose="020B0604020202020204" pitchFamily="34" charset="0"/>
                <a:cs typeface="Arial" panose="020B0604020202020204" pitchFamily="34" charset="0"/>
              </a:rPr>
              <a:t>Observeren injectieplaats</a:t>
            </a:r>
          </a:p>
          <a:p>
            <a:pPr lvl="2"/>
            <a:r>
              <a:rPr lang="nl-NL" dirty="0" smtClean="0">
                <a:latin typeface="Arial" panose="020B0604020202020204" pitchFamily="34" charset="0"/>
                <a:cs typeface="Arial" panose="020B0604020202020204" pitchFamily="34" charset="0"/>
              </a:rPr>
              <a:t>Niet in beschadigde huid, hematomen, moedervlekken, wondjes </a:t>
            </a:r>
          </a:p>
          <a:p>
            <a:pPr lvl="2"/>
            <a:r>
              <a:rPr lang="nl-NL" dirty="0" smtClean="0">
                <a:latin typeface="Arial" panose="020B0604020202020204" pitchFamily="34" charset="0"/>
                <a:cs typeface="Arial" panose="020B0604020202020204" pitchFamily="34" charset="0"/>
              </a:rPr>
              <a:t>Wisselen van injectieplaats (rotatieschema) </a:t>
            </a:r>
          </a:p>
          <a:p>
            <a:pPr lvl="2"/>
            <a:r>
              <a:rPr lang="nl-NL" dirty="0" smtClean="0">
                <a:latin typeface="Arial" panose="020B0604020202020204" pitchFamily="34" charset="0"/>
                <a:cs typeface="Arial" panose="020B0604020202020204" pitchFamily="34" charset="0"/>
              </a:rPr>
              <a:t>Niet in aangedane lichaamsdelen (bij verlamming)</a:t>
            </a:r>
          </a:p>
          <a:p>
            <a:pPr lvl="2"/>
            <a:r>
              <a:rPr lang="nl-NL" dirty="0" smtClean="0">
                <a:latin typeface="Arial" panose="020B0604020202020204" pitchFamily="34" charset="0"/>
                <a:cs typeface="Arial" panose="020B0604020202020204" pitchFamily="34" charset="0"/>
              </a:rPr>
              <a:t>Bij voorkeur in buik injecteren (snelle opnamen) of anders bovenbenen (spierpompen)</a:t>
            </a:r>
          </a:p>
          <a:p>
            <a:pPr lvl="2"/>
            <a:endParaRPr lang="nl-NL" dirty="0">
              <a:latin typeface="Arial" panose="020B0604020202020204" pitchFamily="34" charset="0"/>
              <a:cs typeface="Arial" panose="020B0604020202020204" pitchFamily="34" charset="0"/>
            </a:endParaRPr>
          </a:p>
          <a:p>
            <a:pPr lvl="1"/>
            <a:r>
              <a:rPr lang="nl-NL" dirty="0" smtClean="0">
                <a:latin typeface="Arial" panose="020B0604020202020204" pitchFamily="34" charset="0"/>
                <a:cs typeface="Arial" panose="020B0604020202020204" pitchFamily="34" charset="0"/>
              </a:rPr>
              <a:t>Ontluchten insulinepen </a:t>
            </a:r>
          </a:p>
          <a:p>
            <a:pPr lvl="2"/>
            <a:r>
              <a:rPr lang="nl-NL" dirty="0" smtClean="0">
                <a:latin typeface="Arial" panose="020B0604020202020204" pitchFamily="34" charset="0"/>
                <a:cs typeface="Arial" panose="020B0604020202020204" pitchFamily="34" charset="0"/>
              </a:rPr>
              <a:t>2 IE wegspuiten</a:t>
            </a:r>
          </a:p>
          <a:p>
            <a:pPr lvl="2"/>
            <a:endParaRPr lang="nl-NL" dirty="0">
              <a:latin typeface="Arial" panose="020B0604020202020204" pitchFamily="34" charset="0"/>
              <a:cs typeface="Arial" panose="020B0604020202020204" pitchFamily="34" charset="0"/>
            </a:endParaRPr>
          </a:p>
          <a:p>
            <a:pPr lvl="1"/>
            <a:r>
              <a:rPr lang="nl-NL" dirty="0" smtClean="0">
                <a:latin typeface="Arial" panose="020B0604020202020204" pitchFamily="34" charset="0"/>
                <a:cs typeface="Arial" panose="020B0604020202020204" pitchFamily="34" charset="0"/>
              </a:rPr>
              <a:t>Maximale dosering</a:t>
            </a:r>
          </a:p>
          <a:p>
            <a:pPr lvl="2"/>
            <a:r>
              <a:rPr lang="nl-NL" dirty="0" smtClean="0">
                <a:latin typeface="Arial" panose="020B0604020202020204" pitchFamily="34" charset="0"/>
                <a:cs typeface="Arial" panose="020B0604020202020204" pitchFamily="34" charset="0"/>
              </a:rPr>
              <a:t>Bij meer dan 50 IE injecteren, verdelen in 2 giften op 2 verschillende injectieplaatsen</a:t>
            </a:r>
          </a:p>
          <a:p>
            <a:pPr lvl="2"/>
            <a:endParaRPr lang="nl-NL" dirty="0">
              <a:latin typeface="Arial" panose="020B0604020202020204" pitchFamily="34" charset="0"/>
              <a:cs typeface="Arial" panose="020B0604020202020204" pitchFamily="34" charset="0"/>
            </a:endParaRPr>
          </a:p>
          <a:p>
            <a:pPr lvl="1"/>
            <a:r>
              <a:rPr lang="nl-NL" dirty="0" smtClean="0">
                <a:latin typeface="Arial" panose="020B0604020202020204" pitchFamily="34" charset="0"/>
                <a:cs typeface="Arial" panose="020B0604020202020204" pitchFamily="34" charset="0"/>
              </a:rPr>
              <a:t>Na toedienen de insulinepen 10 seconden in de huid laten zitten (i.v.m. lekken) </a:t>
            </a:r>
          </a:p>
          <a:p>
            <a:pPr lvl="2"/>
            <a:endParaRPr lang="nl-NL" dirty="0"/>
          </a:p>
          <a:p>
            <a:pPr lvl="2"/>
            <a:endParaRPr lang="nl-NL" dirty="0" smtClean="0"/>
          </a:p>
        </p:txBody>
      </p:sp>
    </p:spTree>
    <p:extLst>
      <p:ext uri="{BB962C8B-B14F-4D97-AF65-F5344CB8AC3E}">
        <p14:creationId xmlns:p14="http://schemas.microsoft.com/office/powerpoint/2010/main" val="3881268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98QKePyJ2q8"/>
          <p:cNvPicPr>
            <a:picLocks noGrp="1" noRot="1" noChangeAspect="1"/>
          </p:cNvPicPr>
          <p:nvPr>
            <p:ph idx="1"/>
            <a:videoFile r:link="rId1"/>
          </p:nvPr>
        </p:nvPicPr>
        <p:blipFill>
          <a:blip r:embed="rId3"/>
          <a:stretch>
            <a:fillRect/>
          </a:stretch>
        </p:blipFill>
        <p:spPr>
          <a:xfrm>
            <a:off x="1497725" y="1410887"/>
            <a:ext cx="9522372" cy="5356335"/>
          </a:xfrm>
          <a:prstGeom prst="rect">
            <a:avLst/>
          </a:prstGeom>
        </p:spPr>
      </p:pic>
    </p:spTree>
    <p:extLst>
      <p:ext uri="{BB962C8B-B14F-4D97-AF65-F5344CB8AC3E}">
        <p14:creationId xmlns:p14="http://schemas.microsoft.com/office/powerpoint/2010/main" val="4043064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32083" y="559421"/>
            <a:ext cx="8610600" cy="1293028"/>
          </a:xfrm>
        </p:spPr>
        <p:txBody>
          <a:bodyPr/>
          <a:lstStyle/>
          <a:p>
            <a:r>
              <a:rPr lang="nl-NL" dirty="0" smtClean="0"/>
              <a:t>Monsters verzamelen voor diagnostiek</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2023053" y="1473949"/>
            <a:ext cx="5967643" cy="5119935"/>
          </a:xfrm>
          <a:prstGeom prst="rect">
            <a:avLst/>
          </a:prstGeom>
        </p:spPr>
      </p:pic>
    </p:spTree>
    <p:extLst>
      <p:ext uri="{BB962C8B-B14F-4D97-AF65-F5344CB8AC3E}">
        <p14:creationId xmlns:p14="http://schemas.microsoft.com/office/powerpoint/2010/main" val="4087749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rial" panose="020B0604020202020204" pitchFamily="34" charset="0"/>
                <a:cs typeface="Arial" panose="020B0604020202020204" pitchFamily="34" charset="0"/>
              </a:rPr>
              <a:t>Monsters verzamelen</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p:txBody>
          <a:bodyPr/>
          <a:lstStyle/>
          <a:p>
            <a:pPr marL="0" indent="0">
              <a:buNone/>
            </a:pPr>
            <a:r>
              <a:rPr lang="nl-NL" dirty="0" smtClean="0">
                <a:latin typeface="Arial" panose="020B0604020202020204" pitchFamily="34" charset="0"/>
                <a:cs typeface="Arial" panose="020B0604020202020204" pitchFamily="34" charset="0"/>
              </a:rPr>
              <a:t>Het verzamelen van monsters is ten behoeve van: </a:t>
            </a:r>
          </a:p>
          <a:p>
            <a:pPr marL="0" indent="0">
              <a:buNone/>
            </a:pPr>
            <a:endParaRPr lang="nl-NL" dirty="0" smtClean="0">
              <a:latin typeface="Arial" panose="020B0604020202020204" pitchFamily="34" charset="0"/>
              <a:cs typeface="Arial" panose="020B0604020202020204" pitchFamily="34" charset="0"/>
            </a:endParaRPr>
          </a:p>
          <a:p>
            <a:pPr lvl="1"/>
            <a:r>
              <a:rPr lang="nl-NL" sz="2400" dirty="0" smtClean="0">
                <a:latin typeface="Arial" panose="020B0604020202020204" pitchFamily="34" charset="0"/>
                <a:cs typeface="Arial" panose="020B0604020202020204" pitchFamily="34" charset="0"/>
              </a:rPr>
              <a:t>Diagnostiek: om een diagnose te kunnen stellen</a:t>
            </a:r>
          </a:p>
          <a:p>
            <a:pPr lvl="1"/>
            <a:endParaRPr lang="nl-NL" sz="2400" dirty="0" smtClean="0">
              <a:latin typeface="Arial" panose="020B0604020202020204" pitchFamily="34" charset="0"/>
              <a:cs typeface="Arial" panose="020B0604020202020204" pitchFamily="34" charset="0"/>
            </a:endParaRPr>
          </a:p>
          <a:p>
            <a:pPr lvl="1"/>
            <a:r>
              <a:rPr lang="nl-NL" sz="2400" dirty="0" smtClean="0">
                <a:latin typeface="Arial" panose="020B0604020202020204" pitchFamily="34" charset="0"/>
                <a:cs typeface="Arial" panose="020B0604020202020204" pitchFamily="34" charset="0"/>
              </a:rPr>
              <a:t>Voortgang van een behandeling in kaart te brengen</a:t>
            </a:r>
          </a:p>
          <a:p>
            <a:pPr lvl="1"/>
            <a:endParaRPr lang="nl-NL" dirty="0"/>
          </a:p>
        </p:txBody>
      </p:sp>
    </p:spTree>
    <p:extLst>
      <p:ext uri="{BB962C8B-B14F-4D97-AF65-F5344CB8AC3E}">
        <p14:creationId xmlns:p14="http://schemas.microsoft.com/office/powerpoint/2010/main" val="2757539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rial" panose="020B0604020202020204" pitchFamily="34" charset="0"/>
                <a:cs typeface="Arial" panose="020B0604020202020204" pitchFamily="34" charset="0"/>
              </a:rPr>
              <a:t>Soorten monsters</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p:txBody>
          <a:bodyPr numCol="2">
            <a:normAutofit/>
          </a:bodyPr>
          <a:lstStyle/>
          <a:p>
            <a:r>
              <a:rPr lang="nl-NL" dirty="0" smtClean="0">
                <a:latin typeface="Arial" panose="020B0604020202020204" pitchFamily="34" charset="0"/>
                <a:cs typeface="Arial" panose="020B0604020202020204" pitchFamily="34" charset="0"/>
              </a:rPr>
              <a:t>Urine</a:t>
            </a:r>
          </a:p>
          <a:p>
            <a:endParaRPr lang="nl-NL"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Feces</a:t>
            </a:r>
          </a:p>
          <a:p>
            <a:endParaRPr lang="nl-NL"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Bloed</a:t>
            </a:r>
          </a:p>
          <a:p>
            <a:endParaRPr lang="nl-NL" dirty="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Braaksel</a:t>
            </a:r>
          </a:p>
          <a:p>
            <a:endParaRPr lang="nl-NL" dirty="0" smtClean="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Sputum</a:t>
            </a:r>
          </a:p>
          <a:p>
            <a:endParaRPr lang="nl-NL"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Wondvocht</a:t>
            </a:r>
          </a:p>
          <a:p>
            <a:endParaRPr lang="nl-NL"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Vaginaal weefsel (uitstrijkje)</a:t>
            </a:r>
          </a:p>
        </p:txBody>
      </p:sp>
    </p:spTree>
    <p:extLst>
      <p:ext uri="{BB962C8B-B14F-4D97-AF65-F5344CB8AC3E}">
        <p14:creationId xmlns:p14="http://schemas.microsoft.com/office/powerpoint/2010/main" val="3940267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95600" y="149518"/>
            <a:ext cx="8610600" cy="1293028"/>
          </a:xfrm>
        </p:spPr>
        <p:txBody>
          <a:bodyPr/>
          <a:lstStyle/>
          <a:p>
            <a:r>
              <a:rPr lang="nl-NL" dirty="0" smtClean="0"/>
              <a:t>vormen van onderzoek</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4137504196"/>
              </p:ext>
            </p:extLst>
          </p:nvPr>
        </p:nvGraphicFramePr>
        <p:xfrm>
          <a:off x="685800" y="1251433"/>
          <a:ext cx="11327524" cy="5486233"/>
        </p:xfrm>
        <a:graphic>
          <a:graphicData uri="http://schemas.openxmlformats.org/drawingml/2006/table">
            <a:tbl>
              <a:tblPr firstRow="1" bandRow="1">
                <a:tableStyleId>{5C22544A-7EE6-4342-B048-85BDC9FD1C3A}</a:tableStyleId>
              </a:tblPr>
              <a:tblGrid>
                <a:gridCol w="3474177">
                  <a:extLst>
                    <a:ext uri="{9D8B030D-6E8A-4147-A177-3AD203B41FA5}">
                      <a16:colId xmlns:a16="http://schemas.microsoft.com/office/drawing/2014/main" val="26615647"/>
                    </a:ext>
                  </a:extLst>
                </a:gridCol>
                <a:gridCol w="3812518">
                  <a:extLst>
                    <a:ext uri="{9D8B030D-6E8A-4147-A177-3AD203B41FA5}">
                      <a16:colId xmlns:a16="http://schemas.microsoft.com/office/drawing/2014/main" val="849235477"/>
                    </a:ext>
                  </a:extLst>
                </a:gridCol>
                <a:gridCol w="4040829">
                  <a:extLst>
                    <a:ext uri="{9D8B030D-6E8A-4147-A177-3AD203B41FA5}">
                      <a16:colId xmlns:a16="http://schemas.microsoft.com/office/drawing/2014/main" val="3512486535"/>
                    </a:ext>
                  </a:extLst>
                </a:gridCol>
              </a:tblGrid>
              <a:tr h="351103">
                <a:tc>
                  <a:txBody>
                    <a:bodyPr/>
                    <a:lstStyle/>
                    <a:p>
                      <a:r>
                        <a:rPr lang="nl-NL" dirty="0" smtClean="0"/>
                        <a:t>Vormen van onderzoek</a:t>
                      </a:r>
                      <a:endParaRPr lang="nl-NL" dirty="0"/>
                    </a:p>
                  </a:txBody>
                  <a:tcPr/>
                </a:tc>
                <a:tc>
                  <a:txBody>
                    <a:bodyPr/>
                    <a:lstStyle/>
                    <a:p>
                      <a:r>
                        <a:rPr lang="nl-NL" dirty="0" smtClean="0"/>
                        <a:t>Doel onderzoek</a:t>
                      </a:r>
                      <a:endParaRPr lang="nl-NL" dirty="0"/>
                    </a:p>
                  </a:txBody>
                  <a:tcPr/>
                </a:tc>
                <a:tc>
                  <a:txBody>
                    <a:bodyPr/>
                    <a:lstStyle/>
                    <a:p>
                      <a:r>
                        <a:rPr lang="nl-NL" dirty="0" smtClean="0"/>
                        <a:t>Voorbeeld</a:t>
                      </a:r>
                      <a:endParaRPr lang="nl-NL" dirty="0"/>
                    </a:p>
                  </a:txBody>
                  <a:tcPr/>
                </a:tc>
                <a:extLst>
                  <a:ext uri="{0D108BD9-81ED-4DB2-BD59-A6C34878D82A}">
                    <a16:rowId xmlns:a16="http://schemas.microsoft.com/office/drawing/2014/main" val="1438813664"/>
                  </a:ext>
                </a:extLst>
              </a:tr>
              <a:tr h="1404412">
                <a:tc>
                  <a:txBody>
                    <a:bodyPr/>
                    <a:lstStyle/>
                    <a:p>
                      <a:r>
                        <a:rPr lang="nl-NL" b="1" dirty="0" smtClean="0">
                          <a:latin typeface="Arial" panose="020B0604020202020204" pitchFamily="34" charset="0"/>
                          <a:cs typeface="Arial" panose="020B0604020202020204" pitchFamily="34" charset="0"/>
                        </a:rPr>
                        <a:t>Klinisch-chemisch onderzoek</a:t>
                      </a:r>
                    </a:p>
                    <a:p>
                      <a:endParaRPr lang="nl-NL"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(niet</a:t>
                      </a:r>
                      <a:r>
                        <a:rPr lang="nl-NL" baseline="0" dirty="0" smtClean="0">
                          <a:latin typeface="Arial" panose="020B0604020202020204" pitchFamily="34" charset="0"/>
                          <a:cs typeface="Arial" panose="020B0604020202020204" pitchFamily="34" charset="0"/>
                        </a:rPr>
                        <a:t>-steriele monsters)</a:t>
                      </a:r>
                      <a:endParaRPr lang="nl-NL" dirty="0">
                        <a:latin typeface="Arial" panose="020B0604020202020204" pitchFamily="34" charset="0"/>
                        <a:cs typeface="Arial" panose="020B0604020202020204" pitchFamily="34" charset="0"/>
                      </a:endParaRPr>
                    </a:p>
                  </a:txBody>
                  <a:tcPr/>
                </a:tc>
                <a:tc>
                  <a:txBody>
                    <a:bodyPr/>
                    <a:lstStyle/>
                    <a:p>
                      <a:r>
                        <a:rPr lang="nl-NL" dirty="0" smtClean="0">
                          <a:latin typeface="Arial" panose="020B0604020202020204" pitchFamily="34" charset="0"/>
                          <a:cs typeface="Arial" panose="020B0604020202020204" pitchFamily="34" charset="0"/>
                        </a:rPr>
                        <a:t>Ziekte</a:t>
                      </a:r>
                      <a:r>
                        <a:rPr lang="nl-NL" baseline="0" dirty="0" smtClean="0">
                          <a:latin typeface="Arial" panose="020B0604020202020204" pitchFamily="34" charset="0"/>
                          <a:cs typeface="Arial" panose="020B0604020202020204" pitchFamily="34" charset="0"/>
                        </a:rPr>
                        <a:t> vaststellen, uit te sluiten of voorkomen</a:t>
                      </a:r>
                    </a:p>
                    <a:p>
                      <a:endParaRPr lang="nl-NL" baseline="0" dirty="0" smtClean="0">
                        <a:latin typeface="Arial" panose="020B0604020202020204" pitchFamily="34" charset="0"/>
                        <a:cs typeface="Arial" panose="020B0604020202020204" pitchFamily="34" charset="0"/>
                      </a:endParaRPr>
                    </a:p>
                    <a:p>
                      <a:r>
                        <a:rPr lang="nl-NL" baseline="0" dirty="0" smtClean="0">
                          <a:latin typeface="Arial" panose="020B0604020202020204" pitchFamily="34" charset="0"/>
                          <a:cs typeface="Arial" panose="020B0604020202020204" pitchFamily="34" charset="0"/>
                        </a:rPr>
                        <a:t>Uitslag na enkele uren</a:t>
                      </a:r>
                    </a:p>
                    <a:p>
                      <a:endParaRPr lang="nl-NL" dirty="0">
                        <a:latin typeface="Arial" panose="020B0604020202020204" pitchFamily="34" charset="0"/>
                        <a:cs typeface="Arial" panose="020B0604020202020204" pitchFamily="34" charset="0"/>
                      </a:endParaRPr>
                    </a:p>
                  </a:txBody>
                  <a:tcPr/>
                </a:tc>
                <a:tc>
                  <a:txBody>
                    <a:bodyPr/>
                    <a:lstStyle/>
                    <a:p>
                      <a:r>
                        <a:rPr lang="nl-NL" dirty="0" smtClean="0">
                          <a:latin typeface="Arial" panose="020B0604020202020204" pitchFamily="34" charset="0"/>
                          <a:cs typeface="Arial" panose="020B0604020202020204" pitchFamily="34" charset="0"/>
                        </a:rPr>
                        <a:t>Urine, feces,</a:t>
                      </a:r>
                      <a:r>
                        <a:rPr lang="nl-NL" baseline="0" dirty="0" smtClean="0">
                          <a:latin typeface="Arial" panose="020B0604020202020204" pitchFamily="34" charset="0"/>
                          <a:cs typeface="Arial" panose="020B0604020202020204" pitchFamily="34" charset="0"/>
                        </a:rPr>
                        <a:t> bloed, hersenvocht, maagsap, beenmerg, sperma, vruchtwater, vocht uit buikholte</a:t>
                      </a:r>
                    </a:p>
                    <a:p>
                      <a:endParaRPr lang="nl-NL"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00373629"/>
                  </a:ext>
                </a:extLst>
              </a:tr>
              <a:tr h="1404412">
                <a:tc>
                  <a:txBody>
                    <a:bodyPr/>
                    <a:lstStyle/>
                    <a:p>
                      <a:r>
                        <a:rPr lang="nl-NL" b="1" dirty="0" smtClean="0">
                          <a:latin typeface="Arial" panose="020B0604020202020204" pitchFamily="34" charset="0"/>
                          <a:cs typeface="Arial" panose="020B0604020202020204" pitchFamily="34" charset="0"/>
                        </a:rPr>
                        <a:t>Bacteriologisch onderzoek </a:t>
                      </a:r>
                      <a:r>
                        <a:rPr lang="nl-NL" dirty="0" smtClean="0">
                          <a:latin typeface="Arial" panose="020B0604020202020204" pitchFamily="34" charset="0"/>
                          <a:cs typeface="Arial" panose="020B0604020202020204" pitchFamily="34" charset="0"/>
                        </a:rPr>
                        <a:t>(kweek)</a:t>
                      </a:r>
                    </a:p>
                    <a:p>
                      <a:endParaRPr lang="nl-NL"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(steriel monster)</a:t>
                      </a:r>
                    </a:p>
                    <a:p>
                      <a:endParaRPr lang="nl-NL" dirty="0" smtClean="0">
                        <a:latin typeface="Arial" panose="020B0604020202020204" pitchFamily="34" charset="0"/>
                        <a:cs typeface="Arial" panose="020B0604020202020204" pitchFamily="34" charset="0"/>
                      </a:endParaRPr>
                    </a:p>
                  </a:txBody>
                  <a:tcPr/>
                </a:tc>
                <a:tc>
                  <a:txBody>
                    <a:bodyPr/>
                    <a:lstStyle/>
                    <a:p>
                      <a:r>
                        <a:rPr lang="nl-NL" dirty="0" smtClean="0">
                          <a:latin typeface="Arial" panose="020B0604020202020204" pitchFamily="34" charset="0"/>
                          <a:cs typeface="Arial" panose="020B0604020202020204" pitchFamily="34" charset="0"/>
                        </a:rPr>
                        <a:t>Micro-organismen</a:t>
                      </a:r>
                      <a:r>
                        <a:rPr lang="nl-NL" baseline="0" dirty="0" smtClean="0">
                          <a:latin typeface="Arial" panose="020B0604020202020204" pitchFamily="34" charset="0"/>
                          <a:cs typeface="Arial" panose="020B0604020202020204" pitchFamily="34" charset="0"/>
                        </a:rPr>
                        <a:t> opsporen die ziektes veroorzaken</a:t>
                      </a:r>
                    </a:p>
                    <a:p>
                      <a:endParaRPr lang="nl-NL" baseline="0" dirty="0" smtClean="0">
                        <a:latin typeface="Arial" panose="020B0604020202020204" pitchFamily="34" charset="0"/>
                        <a:cs typeface="Arial" panose="020B0604020202020204" pitchFamily="34" charset="0"/>
                      </a:endParaRPr>
                    </a:p>
                    <a:p>
                      <a:r>
                        <a:rPr lang="nl-NL" baseline="0" dirty="0" smtClean="0">
                          <a:latin typeface="Arial" panose="020B0604020202020204" pitchFamily="34" charset="0"/>
                          <a:cs typeface="Arial" panose="020B0604020202020204" pitchFamily="34" charset="0"/>
                        </a:rPr>
                        <a:t>Uitslag na enkele dagen</a:t>
                      </a:r>
                      <a:endParaRPr lang="nl-NL" dirty="0">
                        <a:latin typeface="Arial" panose="020B0604020202020204" pitchFamily="34" charset="0"/>
                        <a:cs typeface="Arial" panose="020B0604020202020204" pitchFamily="34" charset="0"/>
                      </a:endParaRPr>
                    </a:p>
                  </a:txBody>
                  <a:tcPr/>
                </a:tc>
                <a:tc>
                  <a:txBody>
                    <a:bodyPr/>
                    <a:lstStyle/>
                    <a:p>
                      <a:r>
                        <a:rPr lang="nl-NL" dirty="0" smtClean="0">
                          <a:latin typeface="Arial" panose="020B0604020202020204" pitchFamily="34" charset="0"/>
                          <a:cs typeface="Arial" panose="020B0604020202020204" pitchFamily="34" charset="0"/>
                        </a:rPr>
                        <a:t>Urine, sputum, feces, wond</a:t>
                      </a:r>
                      <a:endParaRPr lang="nl-NL"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35648993"/>
                  </a:ext>
                </a:extLst>
              </a:tr>
              <a:tr h="2194393">
                <a:tc>
                  <a:txBody>
                    <a:bodyPr/>
                    <a:lstStyle/>
                    <a:p>
                      <a:r>
                        <a:rPr lang="nl-NL" b="1" dirty="0" smtClean="0">
                          <a:latin typeface="Arial" panose="020B0604020202020204" pitchFamily="34" charset="0"/>
                          <a:cs typeface="Arial" panose="020B0604020202020204" pitchFamily="34" charset="0"/>
                        </a:rPr>
                        <a:t>Overige onderzoeken</a:t>
                      </a:r>
                    </a:p>
                    <a:p>
                      <a:endParaRPr lang="nl-NL" b="1"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Cytologisch onderzoek</a:t>
                      </a:r>
                    </a:p>
                    <a:p>
                      <a:r>
                        <a:rPr lang="nl-NL" dirty="0" smtClean="0">
                          <a:latin typeface="Arial" panose="020B0604020202020204" pitchFamily="34" charset="0"/>
                          <a:cs typeface="Arial" panose="020B0604020202020204" pitchFamily="34" charset="0"/>
                        </a:rPr>
                        <a:t>Histologisch</a:t>
                      </a:r>
                      <a:r>
                        <a:rPr lang="nl-NL" baseline="0" dirty="0" smtClean="0">
                          <a:latin typeface="Arial" panose="020B0604020202020204" pitchFamily="34" charset="0"/>
                          <a:cs typeface="Arial" panose="020B0604020202020204" pitchFamily="34" charset="0"/>
                        </a:rPr>
                        <a:t> onderzoek</a:t>
                      </a:r>
                    </a:p>
                    <a:p>
                      <a:r>
                        <a:rPr lang="nl-NL" baseline="0" dirty="0" smtClean="0">
                          <a:latin typeface="Arial" panose="020B0604020202020204" pitchFamily="34" charset="0"/>
                          <a:cs typeface="Arial" panose="020B0604020202020204" pitchFamily="34" charset="0"/>
                        </a:rPr>
                        <a:t>Hematologisch onderzoek</a:t>
                      </a:r>
                    </a:p>
                    <a:p>
                      <a:r>
                        <a:rPr lang="nl-NL" baseline="0" dirty="0" smtClean="0">
                          <a:latin typeface="Arial" panose="020B0604020202020204" pitchFamily="34" charset="0"/>
                          <a:cs typeface="Arial" panose="020B0604020202020204" pitchFamily="34" charset="0"/>
                        </a:rPr>
                        <a:t>Moleculair biologisch onderzoek</a:t>
                      </a:r>
                    </a:p>
                    <a:p>
                      <a:r>
                        <a:rPr lang="nl-NL" baseline="0" dirty="0" smtClean="0">
                          <a:latin typeface="Arial" panose="020B0604020202020204" pitchFamily="34" charset="0"/>
                          <a:cs typeface="Arial" panose="020B0604020202020204" pitchFamily="34" charset="0"/>
                        </a:rPr>
                        <a:t>Klinisch genetisch onderzoek</a:t>
                      </a:r>
                      <a:endParaRPr lang="nl-NL" dirty="0" smtClean="0">
                        <a:latin typeface="Arial" panose="020B0604020202020204" pitchFamily="34" charset="0"/>
                        <a:cs typeface="Arial" panose="020B0604020202020204" pitchFamily="34" charset="0"/>
                      </a:endParaRPr>
                    </a:p>
                  </a:txBody>
                  <a:tcPr/>
                </a:tc>
                <a:tc>
                  <a:txBody>
                    <a:bodyPr/>
                    <a:lstStyle/>
                    <a:p>
                      <a:endParaRPr lang="nl-NL" dirty="0" smtClean="0">
                        <a:latin typeface="Arial" panose="020B0604020202020204" pitchFamily="34" charset="0"/>
                        <a:cs typeface="Arial" panose="020B0604020202020204" pitchFamily="34" charset="0"/>
                      </a:endParaRPr>
                    </a:p>
                    <a:p>
                      <a:endParaRPr lang="nl-NL"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Onderzoek op celniveau</a:t>
                      </a:r>
                    </a:p>
                    <a:p>
                      <a:r>
                        <a:rPr lang="nl-NL" dirty="0" smtClean="0">
                          <a:latin typeface="Arial" panose="020B0604020202020204" pitchFamily="34" charset="0"/>
                          <a:cs typeface="Arial" panose="020B0604020202020204" pitchFamily="34" charset="0"/>
                        </a:rPr>
                        <a:t>Weefsel onderzoek</a:t>
                      </a:r>
                      <a:r>
                        <a:rPr lang="nl-NL" baseline="0" dirty="0" smtClean="0">
                          <a:latin typeface="Arial" panose="020B0604020202020204" pitchFamily="34" charset="0"/>
                          <a:cs typeface="Arial" panose="020B0604020202020204" pitchFamily="34" charset="0"/>
                        </a:rPr>
                        <a:t> </a:t>
                      </a:r>
                    </a:p>
                    <a:p>
                      <a:r>
                        <a:rPr lang="nl-NL" baseline="0" dirty="0" smtClean="0">
                          <a:latin typeface="Arial" panose="020B0604020202020204" pitchFamily="34" charset="0"/>
                          <a:cs typeface="Arial" panose="020B0604020202020204" pitchFamily="34" charset="0"/>
                        </a:rPr>
                        <a:t>Onderzoek bloedsamenstelling</a:t>
                      </a:r>
                    </a:p>
                    <a:p>
                      <a:r>
                        <a:rPr lang="nl-NL" baseline="0" dirty="0" smtClean="0">
                          <a:latin typeface="Arial" panose="020B0604020202020204" pitchFamily="34" charset="0"/>
                          <a:cs typeface="Arial" panose="020B0604020202020204" pitchFamily="34" charset="0"/>
                        </a:rPr>
                        <a:t>DNA en RNA onderzoek</a:t>
                      </a:r>
                    </a:p>
                    <a:p>
                      <a:r>
                        <a:rPr lang="nl-NL" baseline="0" dirty="0" smtClean="0">
                          <a:latin typeface="Arial" panose="020B0604020202020204" pitchFamily="34" charset="0"/>
                          <a:cs typeface="Arial" panose="020B0604020202020204" pitchFamily="34" charset="0"/>
                        </a:rPr>
                        <a:t>Onderzoek naar (erfelijke)ziektes</a:t>
                      </a:r>
                      <a:endParaRPr lang="nl-NL" dirty="0" smtClean="0">
                        <a:latin typeface="Arial" panose="020B0604020202020204" pitchFamily="34" charset="0"/>
                        <a:cs typeface="Arial" panose="020B0604020202020204" pitchFamily="34" charset="0"/>
                      </a:endParaRPr>
                    </a:p>
                  </a:txBody>
                  <a:tcPr/>
                </a:tc>
                <a:tc>
                  <a:txBody>
                    <a:bodyPr/>
                    <a:lstStyle/>
                    <a:p>
                      <a:endParaRPr lang="nl-NL" dirty="0" smtClean="0">
                        <a:latin typeface="Arial" panose="020B0604020202020204" pitchFamily="34" charset="0"/>
                        <a:cs typeface="Arial" panose="020B0604020202020204" pitchFamily="34" charset="0"/>
                      </a:endParaRPr>
                    </a:p>
                    <a:p>
                      <a:endParaRPr lang="nl-NL"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Uitstrijkje</a:t>
                      </a:r>
                      <a:r>
                        <a:rPr lang="nl-NL" baseline="0" dirty="0" smtClean="0">
                          <a:latin typeface="Arial" panose="020B0604020202020204" pitchFamily="34" charset="0"/>
                          <a:cs typeface="Arial" panose="020B0604020202020204" pitchFamily="34" charset="0"/>
                        </a:rPr>
                        <a:t> (baarmoederhalskanker)</a:t>
                      </a:r>
                    </a:p>
                    <a:p>
                      <a:r>
                        <a:rPr lang="nl-NL" dirty="0" smtClean="0">
                          <a:latin typeface="Arial" panose="020B0604020202020204" pitchFamily="34" charset="0"/>
                          <a:cs typeface="Arial" panose="020B0604020202020204" pitchFamily="34" charset="0"/>
                        </a:rPr>
                        <a:t>Biopt</a:t>
                      </a:r>
                      <a:r>
                        <a:rPr lang="nl-NL" baseline="0" dirty="0" smtClean="0">
                          <a:latin typeface="Arial" panose="020B0604020202020204" pitchFamily="34" charset="0"/>
                          <a:cs typeface="Arial" panose="020B0604020202020204" pitchFamily="34" charset="0"/>
                        </a:rPr>
                        <a:t> onderzoeken op afwijkingen</a:t>
                      </a:r>
                      <a:endParaRPr lang="nl-NL"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Leukemie,</a:t>
                      </a:r>
                      <a:r>
                        <a:rPr lang="nl-NL" baseline="0" dirty="0" smtClean="0">
                          <a:latin typeface="Arial" panose="020B0604020202020204" pitchFamily="34" charset="0"/>
                          <a:cs typeface="Arial" panose="020B0604020202020204" pitchFamily="34" charset="0"/>
                        </a:rPr>
                        <a:t> HIV, AIDS</a:t>
                      </a:r>
                    </a:p>
                    <a:p>
                      <a:r>
                        <a:rPr lang="nl-NL" baseline="0" dirty="0" smtClean="0">
                          <a:latin typeface="Arial" panose="020B0604020202020204" pitchFamily="34" charset="0"/>
                          <a:cs typeface="Arial" panose="020B0604020202020204" pitchFamily="34" charset="0"/>
                        </a:rPr>
                        <a:t>Ziekte van Huntington</a:t>
                      </a:r>
                    </a:p>
                    <a:p>
                      <a:r>
                        <a:rPr lang="nl-NL" baseline="0" dirty="0" smtClean="0">
                          <a:latin typeface="Arial" panose="020B0604020202020204" pitchFamily="34" charset="0"/>
                          <a:cs typeface="Arial" panose="020B0604020202020204" pitchFamily="34" charset="0"/>
                        </a:rPr>
                        <a:t>Vlokkentest (Syndroom van Down)</a:t>
                      </a:r>
                      <a:endParaRPr lang="nl-NL"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97916977"/>
                  </a:ext>
                </a:extLst>
              </a:tr>
            </a:tbl>
          </a:graphicData>
        </a:graphic>
      </p:graphicFrame>
    </p:spTree>
    <p:extLst>
      <p:ext uri="{BB962C8B-B14F-4D97-AF65-F5344CB8AC3E}">
        <p14:creationId xmlns:p14="http://schemas.microsoft.com/office/powerpoint/2010/main" val="2363607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dirty="0" smtClean="0">
                <a:latin typeface="Arial" panose="020B0604020202020204" pitchFamily="34" charset="0"/>
                <a:cs typeface="Arial" panose="020B0604020202020204" pitchFamily="34" charset="0"/>
              </a:rPr>
              <a:t>Monsters verzamelen als verzorgende IG</a:t>
            </a:r>
            <a:endParaRPr lang="nl-NL" sz="3600"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p:txBody>
          <a:bodyPr/>
          <a:lstStyle/>
          <a:p>
            <a:r>
              <a:rPr lang="nl-NL" b="1" dirty="0" smtClean="0">
                <a:latin typeface="Arial" panose="020B0604020202020204" pitchFamily="34" charset="0"/>
                <a:cs typeface="Arial" panose="020B0604020202020204" pitchFamily="34" charset="0"/>
              </a:rPr>
              <a:t>Urine monsters</a:t>
            </a:r>
          </a:p>
          <a:p>
            <a:endParaRPr lang="nl-NL" b="1" dirty="0" smtClean="0">
              <a:latin typeface="Arial" panose="020B0604020202020204" pitchFamily="34" charset="0"/>
              <a:cs typeface="Arial" panose="020B0604020202020204" pitchFamily="34" charset="0"/>
            </a:endParaRPr>
          </a:p>
          <a:p>
            <a:r>
              <a:rPr lang="nl-NL" b="1" dirty="0" smtClean="0">
                <a:latin typeface="Arial" panose="020B0604020202020204" pitchFamily="34" charset="0"/>
                <a:cs typeface="Arial" panose="020B0604020202020204" pitchFamily="34" charset="0"/>
              </a:rPr>
              <a:t>Feces monsters</a:t>
            </a:r>
          </a:p>
          <a:p>
            <a:endParaRPr lang="nl-NL" b="1" dirty="0" smtClean="0">
              <a:latin typeface="Arial" panose="020B0604020202020204" pitchFamily="34" charset="0"/>
              <a:cs typeface="Arial" panose="020B0604020202020204" pitchFamily="34" charset="0"/>
            </a:endParaRPr>
          </a:p>
          <a:p>
            <a:r>
              <a:rPr lang="nl-NL" b="1" dirty="0" smtClean="0">
                <a:latin typeface="Arial" panose="020B0604020202020204" pitchFamily="34" charset="0"/>
                <a:cs typeface="Arial" panose="020B0604020202020204" pitchFamily="34" charset="0"/>
              </a:rPr>
              <a:t>Bloed monsters</a:t>
            </a:r>
          </a:p>
          <a:p>
            <a:endParaRPr lang="nl-NL"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Sputum monsters</a:t>
            </a:r>
          </a:p>
          <a:p>
            <a:endParaRPr lang="nl-NL" dirty="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Braaksel monsters </a:t>
            </a:r>
          </a:p>
          <a:p>
            <a:pPr marL="0" indent="0">
              <a:buNone/>
            </a:pPr>
            <a:endParaRPr lang="nl-NL" dirty="0"/>
          </a:p>
        </p:txBody>
      </p:sp>
      <p:pic>
        <p:nvPicPr>
          <p:cNvPr id="4" name="Afbeelding 3"/>
          <p:cNvPicPr>
            <a:picLocks noChangeAspect="1"/>
          </p:cNvPicPr>
          <p:nvPr/>
        </p:nvPicPr>
        <p:blipFill>
          <a:blip r:embed="rId2"/>
          <a:stretch>
            <a:fillRect/>
          </a:stretch>
        </p:blipFill>
        <p:spPr>
          <a:xfrm>
            <a:off x="3615558" y="2194560"/>
            <a:ext cx="7738241" cy="4062577"/>
          </a:xfrm>
          <a:prstGeom prst="rect">
            <a:avLst/>
          </a:prstGeom>
        </p:spPr>
      </p:pic>
    </p:spTree>
    <p:extLst>
      <p:ext uri="{BB962C8B-B14F-4D97-AF65-F5344CB8AC3E}">
        <p14:creationId xmlns:p14="http://schemas.microsoft.com/office/powerpoint/2010/main" val="2615020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rial" panose="020B0604020202020204" pitchFamily="34" charset="0"/>
                <a:cs typeface="Arial" panose="020B0604020202020204" pitchFamily="34" charset="0"/>
              </a:rPr>
              <a:t>Urine monsters</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p:txBody>
          <a:bodyPr/>
          <a:lstStyle/>
          <a:p>
            <a:r>
              <a:rPr lang="nl-NL" dirty="0">
                <a:latin typeface="Arial" panose="020B0604020202020204" pitchFamily="34" charset="0"/>
                <a:cs typeface="Arial" panose="020B0604020202020204" pitchFamily="34" charset="0"/>
              </a:rPr>
              <a:t>Urineonderzoek geeft informatie over:</a:t>
            </a:r>
          </a:p>
          <a:p>
            <a:endParaRPr lang="nl-NL" dirty="0">
              <a:latin typeface="Arial" panose="020B0604020202020204" pitchFamily="34" charset="0"/>
              <a:cs typeface="Arial" panose="020B0604020202020204" pitchFamily="34" charset="0"/>
            </a:endParaRPr>
          </a:p>
          <a:p>
            <a:pPr marL="285750" indent="-285750"/>
            <a:r>
              <a:rPr lang="nl-NL" dirty="0">
                <a:latin typeface="Arial" panose="020B0604020202020204" pitchFamily="34" charset="0"/>
                <a:cs typeface="Arial" panose="020B0604020202020204" pitchFamily="34" charset="0"/>
              </a:rPr>
              <a:t>De samenstelling van de urine</a:t>
            </a:r>
          </a:p>
          <a:p>
            <a:pPr marL="285750" indent="-285750"/>
            <a:endParaRPr lang="nl-NL" dirty="0">
              <a:latin typeface="Arial" panose="020B0604020202020204" pitchFamily="34" charset="0"/>
              <a:cs typeface="Arial" panose="020B0604020202020204" pitchFamily="34" charset="0"/>
            </a:endParaRPr>
          </a:p>
          <a:p>
            <a:pPr marL="285750" indent="-285750"/>
            <a:r>
              <a:rPr lang="nl-NL" dirty="0">
                <a:latin typeface="Arial" panose="020B0604020202020204" pitchFamily="34" charset="0"/>
                <a:cs typeface="Arial" panose="020B0604020202020204" pitchFamily="34" charset="0"/>
              </a:rPr>
              <a:t>De afvalstoffen die zich hierin bevinden en wat de verschillende waardes </a:t>
            </a:r>
            <a:r>
              <a:rPr lang="nl-NL" dirty="0" smtClean="0">
                <a:latin typeface="Arial" panose="020B0604020202020204" pitchFamily="34" charset="0"/>
                <a:cs typeface="Arial" panose="020B0604020202020204" pitchFamily="34" charset="0"/>
              </a:rPr>
              <a:t>betekenen.</a:t>
            </a:r>
          </a:p>
          <a:p>
            <a:pPr marL="457200" lvl="1" indent="0">
              <a:buNone/>
            </a:pPr>
            <a:endParaRPr lang="nl-NL" dirty="0">
              <a:latin typeface="Arial" panose="020B0604020202020204" pitchFamily="34" charset="0"/>
              <a:cs typeface="Arial" panose="020B0604020202020204" pitchFamily="34" charset="0"/>
            </a:endParaRPr>
          </a:p>
          <a:p>
            <a:endParaRPr lang="nl-NL" dirty="0"/>
          </a:p>
        </p:txBody>
      </p:sp>
      <p:pic>
        <p:nvPicPr>
          <p:cNvPr id="4" name="Afbeelding 3"/>
          <p:cNvPicPr>
            <a:picLocks noChangeAspect="1"/>
          </p:cNvPicPr>
          <p:nvPr/>
        </p:nvPicPr>
        <p:blipFill>
          <a:blip r:embed="rId2"/>
          <a:stretch>
            <a:fillRect/>
          </a:stretch>
        </p:blipFill>
        <p:spPr>
          <a:xfrm>
            <a:off x="7359541" y="2057401"/>
            <a:ext cx="2990850" cy="1524000"/>
          </a:xfrm>
          <a:prstGeom prst="rect">
            <a:avLst/>
          </a:prstGeom>
        </p:spPr>
      </p:pic>
    </p:spTree>
    <p:extLst>
      <p:ext uri="{BB962C8B-B14F-4D97-AF65-F5344CB8AC3E}">
        <p14:creationId xmlns:p14="http://schemas.microsoft.com/office/powerpoint/2010/main" val="2427353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21724" y="346842"/>
            <a:ext cx="8610600" cy="1293028"/>
          </a:xfrm>
        </p:spPr>
        <p:txBody>
          <a:bodyPr/>
          <a:lstStyle/>
          <a:p>
            <a:r>
              <a:rPr lang="nl-NL" dirty="0" smtClean="0"/>
              <a:t>Urine monsters </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698121502"/>
              </p:ext>
            </p:extLst>
          </p:nvPr>
        </p:nvGraphicFramePr>
        <p:xfrm>
          <a:off x="252248" y="1442546"/>
          <a:ext cx="11729544" cy="5049696"/>
        </p:xfrm>
        <a:graphic>
          <a:graphicData uri="http://schemas.openxmlformats.org/drawingml/2006/table">
            <a:tbl>
              <a:tblPr firstRow="1" bandRow="1">
                <a:tableStyleId>{5C22544A-7EE6-4342-B048-85BDC9FD1C3A}</a:tableStyleId>
              </a:tblPr>
              <a:tblGrid>
                <a:gridCol w="2475186">
                  <a:extLst>
                    <a:ext uri="{9D8B030D-6E8A-4147-A177-3AD203B41FA5}">
                      <a16:colId xmlns:a16="http://schemas.microsoft.com/office/drawing/2014/main" val="241884032"/>
                    </a:ext>
                  </a:extLst>
                </a:gridCol>
                <a:gridCol w="2002221">
                  <a:extLst>
                    <a:ext uri="{9D8B030D-6E8A-4147-A177-3AD203B41FA5}">
                      <a16:colId xmlns:a16="http://schemas.microsoft.com/office/drawing/2014/main" val="4155868424"/>
                    </a:ext>
                  </a:extLst>
                </a:gridCol>
                <a:gridCol w="2222938">
                  <a:extLst>
                    <a:ext uri="{9D8B030D-6E8A-4147-A177-3AD203B41FA5}">
                      <a16:colId xmlns:a16="http://schemas.microsoft.com/office/drawing/2014/main" val="1915306303"/>
                    </a:ext>
                  </a:extLst>
                </a:gridCol>
                <a:gridCol w="5029199">
                  <a:extLst>
                    <a:ext uri="{9D8B030D-6E8A-4147-A177-3AD203B41FA5}">
                      <a16:colId xmlns:a16="http://schemas.microsoft.com/office/drawing/2014/main" val="787015721"/>
                    </a:ext>
                  </a:extLst>
                </a:gridCol>
              </a:tblGrid>
              <a:tr h="799312">
                <a:tc>
                  <a:txBody>
                    <a:bodyPr/>
                    <a:lstStyle/>
                    <a:p>
                      <a:r>
                        <a:rPr lang="nl-NL" dirty="0" smtClean="0">
                          <a:latin typeface="Arial" panose="020B0604020202020204" pitchFamily="34" charset="0"/>
                          <a:cs typeface="Arial" panose="020B0604020202020204" pitchFamily="34" charset="0"/>
                        </a:rPr>
                        <a:t>Soort monster</a:t>
                      </a:r>
                      <a:endParaRPr lang="nl-NL" dirty="0">
                        <a:latin typeface="Arial" panose="020B0604020202020204" pitchFamily="34" charset="0"/>
                        <a:cs typeface="Arial" panose="020B0604020202020204" pitchFamily="34" charset="0"/>
                      </a:endParaRPr>
                    </a:p>
                  </a:txBody>
                  <a:tcPr/>
                </a:tc>
                <a:tc>
                  <a:txBody>
                    <a:bodyPr/>
                    <a:lstStyle/>
                    <a:p>
                      <a:r>
                        <a:rPr lang="nl-NL" dirty="0" smtClean="0">
                          <a:latin typeface="Arial" panose="020B0604020202020204" pitchFamily="34" charset="0"/>
                          <a:cs typeface="Arial" panose="020B0604020202020204" pitchFamily="34" charset="0"/>
                        </a:rPr>
                        <a:t>Hulpmiddel</a:t>
                      </a:r>
                      <a:r>
                        <a:rPr lang="nl-NL" baseline="0" dirty="0" smtClean="0">
                          <a:latin typeface="Arial" panose="020B0604020202020204" pitchFamily="34" charset="0"/>
                          <a:cs typeface="Arial" panose="020B0604020202020204" pitchFamily="34" charset="0"/>
                        </a:rPr>
                        <a:t> </a:t>
                      </a:r>
                      <a:endParaRPr lang="nl-NL" dirty="0">
                        <a:latin typeface="Arial" panose="020B0604020202020204" pitchFamily="34" charset="0"/>
                        <a:cs typeface="Arial" panose="020B0604020202020204" pitchFamily="34" charset="0"/>
                      </a:endParaRPr>
                    </a:p>
                  </a:txBody>
                  <a:tcPr/>
                </a:tc>
                <a:tc>
                  <a:txBody>
                    <a:bodyPr/>
                    <a:lstStyle/>
                    <a:p>
                      <a:r>
                        <a:rPr lang="nl-NL" dirty="0" smtClean="0">
                          <a:latin typeface="Arial" panose="020B0604020202020204" pitchFamily="34" charset="0"/>
                          <a:cs typeface="Arial" panose="020B0604020202020204" pitchFamily="34" charset="0"/>
                        </a:rPr>
                        <a:t>Steriel/niet-steriel</a:t>
                      </a:r>
                      <a:endParaRPr lang="nl-NL" dirty="0">
                        <a:latin typeface="Arial" panose="020B0604020202020204" pitchFamily="34" charset="0"/>
                        <a:cs typeface="Arial" panose="020B0604020202020204" pitchFamily="34" charset="0"/>
                      </a:endParaRPr>
                    </a:p>
                  </a:txBody>
                  <a:tcPr/>
                </a:tc>
                <a:tc>
                  <a:txBody>
                    <a:bodyPr/>
                    <a:lstStyle/>
                    <a:p>
                      <a:r>
                        <a:rPr lang="nl-NL" dirty="0" smtClean="0">
                          <a:latin typeface="Arial" panose="020B0604020202020204" pitchFamily="34" charset="0"/>
                          <a:cs typeface="Arial" panose="020B0604020202020204" pitchFamily="34" charset="0"/>
                        </a:rPr>
                        <a:t>Bijzonderheden</a:t>
                      </a:r>
                      <a:endParaRPr lang="nl-NL"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67814802"/>
                  </a:ext>
                </a:extLst>
              </a:tr>
              <a:tr h="799312">
                <a:tc>
                  <a:txBody>
                    <a:bodyPr/>
                    <a:lstStyle/>
                    <a:p>
                      <a:r>
                        <a:rPr lang="nl-NL" dirty="0" smtClean="0">
                          <a:latin typeface="Arial" panose="020B0604020202020204" pitchFamily="34" charset="0"/>
                          <a:cs typeface="Arial" panose="020B0604020202020204" pitchFamily="34" charset="0"/>
                        </a:rPr>
                        <a:t>Urine </a:t>
                      </a:r>
                      <a:r>
                        <a:rPr lang="nl-NL" dirty="0" err="1" smtClean="0">
                          <a:latin typeface="Arial" panose="020B0604020202020204" pitchFamily="34" charset="0"/>
                          <a:cs typeface="Arial" panose="020B0604020202020204" pitchFamily="34" charset="0"/>
                        </a:rPr>
                        <a:t>sticken</a:t>
                      </a:r>
                      <a:endParaRPr lang="nl-NL" dirty="0">
                        <a:latin typeface="Arial" panose="020B0604020202020204" pitchFamily="34" charset="0"/>
                        <a:cs typeface="Arial" panose="020B0604020202020204" pitchFamily="34" charset="0"/>
                      </a:endParaRPr>
                    </a:p>
                  </a:txBody>
                  <a:tcPr/>
                </a:tc>
                <a:tc>
                  <a:txBody>
                    <a:bodyPr/>
                    <a:lstStyle/>
                    <a:p>
                      <a:r>
                        <a:rPr lang="nl-NL" dirty="0" smtClean="0">
                          <a:latin typeface="Arial" panose="020B0604020202020204" pitchFamily="34" charset="0"/>
                          <a:cs typeface="Arial" panose="020B0604020202020204" pitchFamily="34" charset="0"/>
                        </a:rPr>
                        <a:t>Uristrip/</a:t>
                      </a:r>
                      <a:r>
                        <a:rPr lang="nl-NL" dirty="0" err="1" smtClean="0">
                          <a:latin typeface="Arial" panose="020B0604020202020204" pitchFamily="34" charset="0"/>
                          <a:cs typeface="Arial" panose="020B0604020202020204" pitchFamily="34" charset="0"/>
                        </a:rPr>
                        <a:t>uristick</a:t>
                      </a:r>
                      <a:endParaRPr lang="nl-NL" dirty="0">
                        <a:latin typeface="Arial" panose="020B0604020202020204" pitchFamily="34" charset="0"/>
                        <a:cs typeface="Arial" panose="020B0604020202020204" pitchFamily="34" charset="0"/>
                      </a:endParaRPr>
                    </a:p>
                  </a:txBody>
                  <a:tcPr/>
                </a:tc>
                <a:tc>
                  <a:txBody>
                    <a:bodyPr/>
                    <a:lstStyle/>
                    <a:p>
                      <a:r>
                        <a:rPr lang="nl-NL" dirty="0" smtClean="0">
                          <a:latin typeface="Arial" panose="020B0604020202020204" pitchFamily="34" charset="0"/>
                          <a:cs typeface="Arial" panose="020B0604020202020204" pitchFamily="34" charset="0"/>
                        </a:rPr>
                        <a:t>Niet-steriel</a:t>
                      </a:r>
                      <a:endParaRPr lang="nl-NL"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nl-NL" dirty="0" smtClean="0">
                          <a:latin typeface="Arial" panose="020B0604020202020204" pitchFamily="34" charset="0"/>
                          <a:cs typeface="Arial" panose="020B0604020202020204" pitchFamily="34" charset="0"/>
                        </a:rPr>
                        <a:t>Vergelijking met uitkomst op kleurenstrip</a:t>
                      </a:r>
                      <a:r>
                        <a:rPr lang="nl-NL" baseline="0" dirty="0" smtClean="0">
                          <a:latin typeface="Arial" panose="020B0604020202020204" pitchFamily="34" charset="0"/>
                          <a:cs typeface="Arial" panose="020B0604020202020204" pitchFamily="34" charset="0"/>
                        </a:rPr>
                        <a:t> </a:t>
                      </a:r>
                      <a:endParaRPr lang="nl-NL"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99657877"/>
                  </a:ext>
                </a:extLst>
              </a:tr>
              <a:tr h="799312">
                <a:tc>
                  <a:txBody>
                    <a:bodyPr/>
                    <a:lstStyle/>
                    <a:p>
                      <a:r>
                        <a:rPr lang="nl-NL" dirty="0" smtClean="0">
                          <a:latin typeface="Arial" panose="020B0604020202020204" pitchFamily="34" charset="0"/>
                          <a:cs typeface="Arial" panose="020B0604020202020204" pitchFamily="34" charset="0"/>
                        </a:rPr>
                        <a:t>Standaard onderzoek</a:t>
                      </a:r>
                      <a:endParaRPr lang="nl-NL" dirty="0">
                        <a:latin typeface="Arial" panose="020B0604020202020204" pitchFamily="34" charset="0"/>
                        <a:cs typeface="Arial" panose="020B0604020202020204" pitchFamily="34" charset="0"/>
                      </a:endParaRPr>
                    </a:p>
                  </a:txBody>
                  <a:tcPr/>
                </a:tc>
                <a:tc>
                  <a:txBody>
                    <a:bodyPr/>
                    <a:lstStyle/>
                    <a:p>
                      <a:r>
                        <a:rPr lang="nl-NL" dirty="0" smtClean="0">
                          <a:latin typeface="Arial" panose="020B0604020202020204" pitchFamily="34" charset="0"/>
                          <a:cs typeface="Arial" panose="020B0604020202020204" pitchFamily="34" charset="0"/>
                        </a:rPr>
                        <a:t>Opvangpotje</a:t>
                      </a:r>
                      <a:r>
                        <a:rPr lang="nl-NL" baseline="0" dirty="0" smtClean="0">
                          <a:latin typeface="Arial" panose="020B0604020202020204" pitchFamily="34" charset="0"/>
                          <a:cs typeface="Arial" panose="020B0604020202020204" pitchFamily="34" charset="0"/>
                        </a:rPr>
                        <a:t> </a:t>
                      </a:r>
                    </a:p>
                    <a:p>
                      <a:r>
                        <a:rPr lang="nl-NL" baseline="0" dirty="0" smtClean="0">
                          <a:latin typeface="Arial" panose="020B0604020202020204" pitchFamily="34" charset="0"/>
                          <a:cs typeface="Arial" panose="020B0604020202020204" pitchFamily="34" charset="0"/>
                        </a:rPr>
                        <a:t>(100 ml)</a:t>
                      </a:r>
                      <a:endParaRPr lang="nl-NL" dirty="0">
                        <a:latin typeface="Arial" panose="020B0604020202020204" pitchFamily="34" charset="0"/>
                        <a:cs typeface="Arial" panose="020B0604020202020204" pitchFamily="34" charset="0"/>
                      </a:endParaRPr>
                    </a:p>
                  </a:txBody>
                  <a:tcPr/>
                </a:tc>
                <a:tc>
                  <a:txBody>
                    <a:bodyPr/>
                    <a:lstStyle/>
                    <a:p>
                      <a:r>
                        <a:rPr lang="nl-NL" dirty="0" smtClean="0">
                          <a:latin typeface="Arial" panose="020B0604020202020204" pitchFamily="34" charset="0"/>
                          <a:cs typeface="Arial" panose="020B0604020202020204" pitchFamily="34" charset="0"/>
                        </a:rPr>
                        <a:t>Niet-steriel</a:t>
                      </a:r>
                      <a:endParaRPr lang="nl-NL"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nl-NL" dirty="0" smtClean="0">
                          <a:latin typeface="Arial" panose="020B0604020202020204" pitchFamily="34" charset="0"/>
                          <a:cs typeface="Arial" panose="020B0604020202020204" pitchFamily="34" charset="0"/>
                        </a:rPr>
                        <a:t>Ochtendurine,</a:t>
                      </a:r>
                      <a:r>
                        <a:rPr lang="nl-NL" baseline="0" dirty="0" smtClean="0">
                          <a:latin typeface="Arial" panose="020B0604020202020204" pitchFamily="34" charset="0"/>
                          <a:cs typeface="Arial" panose="020B0604020202020204" pitchFamily="34" charset="0"/>
                        </a:rPr>
                        <a:t> urine wordt gecentrifugeerd:  sediment </a:t>
                      </a:r>
                      <a:endParaRPr lang="nl-NL"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61534772"/>
                  </a:ext>
                </a:extLst>
              </a:tr>
              <a:tr h="799312">
                <a:tc>
                  <a:txBody>
                    <a:bodyPr/>
                    <a:lstStyle/>
                    <a:p>
                      <a:r>
                        <a:rPr lang="nl-NL" dirty="0" smtClean="0">
                          <a:latin typeface="Arial" panose="020B0604020202020204" pitchFamily="34" charset="0"/>
                          <a:cs typeface="Arial" panose="020B0604020202020204" pitchFamily="34" charset="0"/>
                        </a:rPr>
                        <a:t>24-uurs urine</a:t>
                      </a:r>
                    </a:p>
                    <a:p>
                      <a:endParaRPr lang="nl-NL" dirty="0" smtClean="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txBody>
                  <a:tcPr/>
                </a:tc>
                <a:tc>
                  <a:txBody>
                    <a:bodyPr/>
                    <a:lstStyle/>
                    <a:p>
                      <a:r>
                        <a:rPr lang="nl-NL" dirty="0" smtClean="0">
                          <a:latin typeface="Arial" panose="020B0604020202020204" pitchFamily="34" charset="0"/>
                          <a:cs typeface="Arial" panose="020B0604020202020204" pitchFamily="34" charset="0"/>
                        </a:rPr>
                        <a:t>Verzamelen</a:t>
                      </a:r>
                      <a:r>
                        <a:rPr lang="nl-NL" baseline="0" dirty="0" smtClean="0">
                          <a:latin typeface="Arial" panose="020B0604020202020204" pitchFamily="34" charset="0"/>
                          <a:cs typeface="Arial" panose="020B0604020202020204" pitchFamily="34" charset="0"/>
                        </a:rPr>
                        <a:t> bokaal voor alle urine </a:t>
                      </a:r>
                      <a:endParaRPr lang="nl-NL"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latin typeface="Arial" panose="020B0604020202020204" pitchFamily="34" charset="0"/>
                          <a:cs typeface="Arial" panose="020B0604020202020204" pitchFamily="34" charset="0"/>
                        </a:rPr>
                        <a:t>Niet-steriel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latin typeface="Arial" panose="020B0604020202020204" pitchFamily="34" charset="0"/>
                          <a:cs typeface="Arial" panose="020B0604020202020204" pitchFamily="34" charset="0"/>
                        </a:rPr>
                        <a:t>(met name creatine</a:t>
                      </a:r>
                      <a:r>
                        <a:rPr lang="nl-NL" baseline="0" dirty="0" smtClean="0">
                          <a:latin typeface="Arial" panose="020B0604020202020204" pitchFamily="34" charset="0"/>
                          <a:cs typeface="Arial" panose="020B0604020202020204" pitchFamily="34" charset="0"/>
                        </a:rPr>
                        <a:t> onderzoek)</a:t>
                      </a:r>
                    </a:p>
                    <a:p>
                      <a:endParaRPr lang="nl-NL"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nl-NL" dirty="0" smtClean="0">
                          <a:latin typeface="Arial" panose="020B0604020202020204" pitchFamily="34" charset="0"/>
                          <a:cs typeface="Arial" panose="020B0604020202020204" pitchFamily="34" charset="0"/>
                        </a:rPr>
                        <a:t>Voor</a:t>
                      </a:r>
                      <a:r>
                        <a:rPr lang="nl-NL" baseline="0" dirty="0" smtClean="0">
                          <a:latin typeface="Arial" panose="020B0604020202020204" pitchFamily="34" charset="0"/>
                          <a:cs typeface="Arial" panose="020B0604020202020204" pitchFamily="34" charset="0"/>
                        </a:rPr>
                        <a:t> start 24-uurs opvang: volledig uitplassen</a:t>
                      </a:r>
                    </a:p>
                    <a:p>
                      <a:pPr marL="285750" indent="-285750">
                        <a:buFont typeface="Arial" panose="020B0604020202020204" pitchFamily="34" charset="0"/>
                        <a:buChar char="•"/>
                      </a:pPr>
                      <a:r>
                        <a:rPr lang="nl-NL" baseline="0" dirty="0" smtClean="0">
                          <a:latin typeface="Arial" panose="020B0604020202020204" pitchFamily="34" charset="0"/>
                          <a:cs typeface="Arial" panose="020B0604020202020204" pitchFamily="34" charset="0"/>
                        </a:rPr>
                        <a:t>Verzamelen in één grote opvangcontainer</a:t>
                      </a:r>
                    </a:p>
                    <a:p>
                      <a:pPr marL="285750" indent="-285750">
                        <a:buFont typeface="Arial" panose="020B0604020202020204" pitchFamily="34" charset="0"/>
                        <a:buChar char="•"/>
                      </a:pPr>
                      <a:r>
                        <a:rPr lang="nl-NL" baseline="0" dirty="0" smtClean="0">
                          <a:latin typeface="Arial" panose="020B0604020202020204" pitchFamily="34" charset="0"/>
                          <a:cs typeface="Arial" panose="020B0604020202020204" pitchFamily="34" charset="0"/>
                        </a:rPr>
                        <a:t>Bij einde 24-uurs opvang: volledig uitplassen</a:t>
                      </a:r>
                      <a:endParaRPr lang="nl-NL"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97162617"/>
                  </a:ext>
                </a:extLst>
              </a:tr>
              <a:tr h="799312">
                <a:tc>
                  <a:txBody>
                    <a:bodyPr/>
                    <a:lstStyle/>
                    <a:p>
                      <a:r>
                        <a:rPr lang="nl-NL" dirty="0" smtClean="0">
                          <a:latin typeface="Arial" panose="020B0604020202020204" pitchFamily="34" charset="0"/>
                          <a:cs typeface="Arial" panose="020B0604020202020204" pitchFamily="34" charset="0"/>
                        </a:rPr>
                        <a:t>Urinekweek (bacteriologisch)</a:t>
                      </a:r>
                      <a:r>
                        <a:rPr lang="nl-NL" baseline="0" dirty="0" smtClean="0">
                          <a:latin typeface="Arial" panose="020B0604020202020204" pitchFamily="34" charset="0"/>
                          <a:cs typeface="Arial" panose="020B0604020202020204" pitchFamily="34" charset="0"/>
                        </a:rPr>
                        <a:t> </a:t>
                      </a:r>
                      <a:endParaRPr lang="nl-NL" dirty="0">
                        <a:latin typeface="Arial" panose="020B0604020202020204" pitchFamily="34" charset="0"/>
                        <a:cs typeface="Arial" panose="020B0604020202020204" pitchFamily="34" charset="0"/>
                      </a:endParaRPr>
                    </a:p>
                  </a:txBody>
                  <a:tcPr/>
                </a:tc>
                <a:tc>
                  <a:txBody>
                    <a:bodyPr/>
                    <a:lstStyle/>
                    <a:p>
                      <a:r>
                        <a:rPr lang="nl-NL" dirty="0" smtClean="0">
                          <a:latin typeface="Arial" panose="020B0604020202020204" pitchFamily="34" charset="0"/>
                          <a:cs typeface="Arial" panose="020B0604020202020204" pitchFamily="34" charset="0"/>
                        </a:rPr>
                        <a:t>Via katheter (eenmalig)</a:t>
                      </a:r>
                    </a:p>
                    <a:p>
                      <a:r>
                        <a:rPr lang="nl-NL" dirty="0" smtClean="0">
                          <a:latin typeface="Arial" panose="020B0604020202020204" pitchFamily="34" charset="0"/>
                          <a:cs typeface="Arial" panose="020B0604020202020204" pitchFamily="34" charset="0"/>
                        </a:rPr>
                        <a:t>Via po/urinaal</a:t>
                      </a:r>
                    </a:p>
                    <a:p>
                      <a:r>
                        <a:rPr lang="nl-NL" dirty="0" err="1" smtClean="0">
                          <a:latin typeface="Arial" panose="020B0604020202020204" pitchFamily="34" charset="0"/>
                          <a:cs typeface="Arial" panose="020B0604020202020204" pitchFamily="34" charset="0"/>
                        </a:rPr>
                        <a:t>Uriswab</a:t>
                      </a:r>
                      <a:r>
                        <a:rPr lang="nl-NL" baseline="0" dirty="0" smtClean="0">
                          <a:latin typeface="Arial" panose="020B0604020202020204" pitchFamily="34" charset="0"/>
                          <a:cs typeface="Arial" panose="020B0604020202020204" pitchFamily="34" charset="0"/>
                        </a:rPr>
                        <a:t> </a:t>
                      </a:r>
                      <a:endParaRPr lang="nl-NL" dirty="0">
                        <a:latin typeface="Arial" panose="020B0604020202020204" pitchFamily="34" charset="0"/>
                        <a:cs typeface="Arial" panose="020B0604020202020204" pitchFamily="34" charset="0"/>
                      </a:endParaRPr>
                    </a:p>
                  </a:txBody>
                  <a:tcPr/>
                </a:tc>
                <a:tc>
                  <a:txBody>
                    <a:bodyPr/>
                    <a:lstStyle/>
                    <a:p>
                      <a:r>
                        <a:rPr lang="nl-NL" dirty="0" smtClean="0">
                          <a:latin typeface="Arial" panose="020B0604020202020204" pitchFamily="34" charset="0"/>
                          <a:cs typeface="Arial" panose="020B0604020202020204" pitchFamily="34" charset="0"/>
                        </a:rPr>
                        <a:t>Steriel </a:t>
                      </a:r>
                      <a:endParaRPr lang="nl-NL"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nl-NL" dirty="0" smtClean="0">
                          <a:latin typeface="Arial" panose="020B0604020202020204" pitchFamily="34" charset="0"/>
                          <a:cs typeface="Arial" panose="020B0604020202020204" pitchFamily="34" charset="0"/>
                        </a:rPr>
                        <a:t>Schoonmaken schaamstreek</a:t>
                      </a:r>
                    </a:p>
                    <a:p>
                      <a:pPr marL="285750" indent="-285750">
                        <a:buFont typeface="Arial" panose="020B0604020202020204" pitchFamily="34" charset="0"/>
                        <a:buChar char="•"/>
                      </a:pPr>
                      <a:r>
                        <a:rPr lang="nl-NL" b="1" dirty="0" err="1" smtClean="0">
                          <a:latin typeface="Arial" panose="020B0604020202020204" pitchFamily="34" charset="0"/>
                          <a:cs typeface="Arial" panose="020B0604020202020204" pitchFamily="34" charset="0"/>
                        </a:rPr>
                        <a:t>Mid</a:t>
                      </a:r>
                      <a:r>
                        <a:rPr lang="nl-NL" b="1" dirty="0" smtClean="0">
                          <a:latin typeface="Arial" panose="020B0604020202020204" pitchFamily="34" charset="0"/>
                          <a:cs typeface="Arial" panose="020B0604020202020204" pitchFamily="34" charset="0"/>
                        </a:rPr>
                        <a:t>-stream urine </a:t>
                      </a:r>
                      <a:r>
                        <a:rPr lang="nl-NL" b="0" dirty="0" smtClean="0">
                          <a:latin typeface="Arial" panose="020B0604020202020204" pitchFamily="34" charset="0"/>
                          <a:cs typeface="Arial" panose="020B0604020202020204" pitchFamily="34" charset="0"/>
                        </a:rPr>
                        <a:t>nodig</a:t>
                      </a:r>
                      <a:r>
                        <a:rPr lang="nl-NL" b="0" baseline="0" dirty="0" smtClean="0">
                          <a:latin typeface="Arial" panose="020B0604020202020204" pitchFamily="34" charset="0"/>
                          <a:cs typeface="Arial" panose="020B0604020202020204" pitchFamily="34" charset="0"/>
                        </a:rPr>
                        <a:t> </a:t>
                      </a:r>
                      <a:endParaRPr lang="nl-NL"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45182961"/>
                  </a:ext>
                </a:extLst>
              </a:tr>
            </a:tbl>
          </a:graphicData>
        </a:graphic>
      </p:graphicFrame>
    </p:spTree>
    <p:extLst>
      <p:ext uri="{BB962C8B-B14F-4D97-AF65-F5344CB8AC3E}">
        <p14:creationId xmlns:p14="http://schemas.microsoft.com/office/powerpoint/2010/main" val="3858432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95600" y="362352"/>
            <a:ext cx="8610600" cy="1293028"/>
          </a:xfrm>
        </p:spPr>
        <p:txBody>
          <a:bodyPr/>
          <a:lstStyle/>
          <a:p>
            <a:r>
              <a:rPr lang="nl-NL" dirty="0" err="1" smtClean="0">
                <a:latin typeface="Arial" panose="020B0604020202020204" pitchFamily="34" charset="0"/>
                <a:cs typeface="Arial" panose="020B0604020202020204" pitchFamily="34" charset="0"/>
              </a:rPr>
              <a:t>Midstream</a:t>
            </a:r>
            <a:r>
              <a:rPr lang="nl-NL" dirty="0" smtClean="0">
                <a:latin typeface="Arial" panose="020B0604020202020204" pitchFamily="34" charset="0"/>
                <a:cs typeface="Arial" panose="020B0604020202020204" pitchFamily="34" charset="0"/>
              </a:rPr>
              <a:t> urine</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685800" y="1655379"/>
            <a:ext cx="10820400" cy="5092261"/>
          </a:xfrm>
        </p:spPr>
        <p:txBody>
          <a:bodyPr>
            <a:normAutofit fontScale="92500" lnSpcReduction="10000"/>
          </a:bodyPr>
          <a:lstStyle/>
          <a:p>
            <a:r>
              <a:rPr lang="nl-NL" dirty="0" err="1" smtClean="0">
                <a:latin typeface="Arial" panose="020B0604020202020204" pitchFamily="34" charset="0"/>
                <a:cs typeface="Arial" panose="020B0604020202020204" pitchFamily="34" charset="0"/>
              </a:rPr>
              <a:t>Midstream</a:t>
            </a:r>
            <a:r>
              <a:rPr lang="nl-NL" dirty="0" smtClean="0">
                <a:latin typeface="Arial" panose="020B0604020202020204" pitchFamily="34" charset="0"/>
                <a:cs typeface="Arial" panose="020B0604020202020204" pitchFamily="34" charset="0"/>
              </a:rPr>
              <a:t> urine wordt gebruikt voor het nemen van steriele monsters</a:t>
            </a:r>
          </a:p>
          <a:p>
            <a:r>
              <a:rPr lang="nl-NL" dirty="0" smtClean="0">
                <a:latin typeface="Arial" panose="020B0604020202020204" pitchFamily="34" charset="0"/>
                <a:cs typeface="Arial" panose="020B0604020202020204" pitchFamily="34" charset="0"/>
              </a:rPr>
              <a:t>Dit houdt in dat:</a:t>
            </a:r>
          </a:p>
          <a:p>
            <a:pPr lvl="1"/>
            <a:r>
              <a:rPr lang="nl-NL" dirty="0" smtClean="0">
                <a:latin typeface="Arial" panose="020B0604020202020204" pitchFamily="34" charset="0"/>
                <a:cs typeface="Arial" panose="020B0604020202020204" pitchFamily="34" charset="0"/>
              </a:rPr>
              <a:t>Genitaliën worden gereinigd en gedesinfecteerd en een eventuele po wordt ook gedesinfecteerd. </a:t>
            </a:r>
          </a:p>
          <a:p>
            <a:pPr lvl="1"/>
            <a:r>
              <a:rPr lang="nl-NL" dirty="0" smtClean="0">
                <a:latin typeface="Arial" panose="020B0604020202020204" pitchFamily="34" charset="0"/>
                <a:cs typeface="Arial" panose="020B0604020202020204" pitchFamily="34" charset="0"/>
              </a:rPr>
              <a:t>De zorgvrager eerst een beetje moet plassen (niet opvangen)</a:t>
            </a:r>
          </a:p>
          <a:p>
            <a:pPr lvl="1"/>
            <a:r>
              <a:rPr lang="nl-NL" dirty="0" smtClean="0">
                <a:latin typeface="Arial" panose="020B0604020202020204" pitchFamily="34" charset="0"/>
                <a:cs typeface="Arial" panose="020B0604020202020204" pitchFamily="34" charset="0"/>
              </a:rPr>
              <a:t>Daarna de urine opgevangen moet worden</a:t>
            </a:r>
          </a:p>
          <a:p>
            <a:pPr lvl="1"/>
            <a:r>
              <a:rPr lang="nl-NL" dirty="0" smtClean="0">
                <a:latin typeface="Arial" panose="020B0604020202020204" pitchFamily="34" charset="0"/>
                <a:cs typeface="Arial" panose="020B0604020202020204" pitchFamily="34" charset="0"/>
              </a:rPr>
              <a:t>Andere benamingen: </a:t>
            </a:r>
            <a:r>
              <a:rPr lang="nl-NL" b="1" dirty="0" smtClean="0">
                <a:latin typeface="Arial" panose="020B0604020202020204" pitchFamily="34" charset="0"/>
                <a:cs typeface="Arial" panose="020B0604020202020204" pitchFamily="34" charset="0"/>
              </a:rPr>
              <a:t>gewassen plas of </a:t>
            </a:r>
            <a:r>
              <a:rPr lang="nl-NL" b="1" dirty="0" err="1" smtClean="0">
                <a:latin typeface="Arial" panose="020B0604020202020204" pitchFamily="34" charset="0"/>
                <a:cs typeface="Arial" panose="020B0604020202020204" pitchFamily="34" charset="0"/>
              </a:rPr>
              <a:t>middenplas</a:t>
            </a:r>
            <a:r>
              <a:rPr lang="nl-NL" b="1" dirty="0" smtClean="0">
                <a:latin typeface="Arial" panose="020B0604020202020204" pitchFamily="34" charset="0"/>
                <a:cs typeface="Arial" panose="020B0604020202020204" pitchFamily="34" charset="0"/>
              </a:rPr>
              <a:t> </a:t>
            </a:r>
          </a:p>
          <a:p>
            <a:pPr lvl="1"/>
            <a:endParaRPr lang="nl-NL"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De urine die je opgevangen hebt is niet beïnvloedt door bacteriën of vuil dat zich aan de genitaliën bevindt. </a:t>
            </a:r>
          </a:p>
          <a:p>
            <a:endParaRPr lang="nl-NL" dirty="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Dit kan ook met een blaaskatheter, dan wordt er een steriele spuit gekoppeld aan de katheter, welke eerst wordt gedesinfecteerd waarna de spuit wordt aangekoppeld. Dit is afhankelijk van de te opvangen hoeveelheid urine. </a:t>
            </a:r>
          </a:p>
          <a:p>
            <a:endParaRPr lang="nl-NL"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Via eenmalige katheterisatie </a:t>
            </a:r>
          </a:p>
        </p:txBody>
      </p:sp>
    </p:spTree>
    <p:extLst>
      <p:ext uri="{BB962C8B-B14F-4D97-AF65-F5344CB8AC3E}">
        <p14:creationId xmlns:p14="http://schemas.microsoft.com/office/powerpoint/2010/main" val="1807086766"/>
      </p:ext>
    </p:extLst>
  </p:cSld>
  <p:clrMapOvr>
    <a:masterClrMapping/>
  </p:clrMapOvr>
</p:sld>
</file>

<file path=ppt/theme/theme1.xml><?xml version="1.0" encoding="utf-8"?>
<a:theme xmlns:a="http://schemas.openxmlformats.org/drawingml/2006/main" name="Condensspoor">
  <a:themeElements>
    <a:clrScheme name="Condensspoor">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Condensspoor">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densspoor">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TM04033937[[fn=Condensspoor]]</Template>
  <TotalTime>741</TotalTime>
  <Words>794</Words>
  <Application>Microsoft Office PowerPoint</Application>
  <PresentationFormat>Breedbeeld</PresentationFormat>
  <Paragraphs>208</Paragraphs>
  <Slides>16</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Calibri</vt:lpstr>
      <vt:lpstr>Century Gothic</vt:lpstr>
      <vt:lpstr>Condensspoor</vt:lpstr>
      <vt:lpstr>Module 8: verpleegtechnisch handelen 1</vt:lpstr>
      <vt:lpstr>Monsters verzamelen voor diagnostiek</vt:lpstr>
      <vt:lpstr>Monsters verzamelen</vt:lpstr>
      <vt:lpstr>Soorten monsters</vt:lpstr>
      <vt:lpstr>vormen van onderzoek</vt:lpstr>
      <vt:lpstr>Monsters verzamelen als verzorgende IG</vt:lpstr>
      <vt:lpstr>Urine monsters</vt:lpstr>
      <vt:lpstr>Urine monsters </vt:lpstr>
      <vt:lpstr>Midstream urine</vt:lpstr>
      <vt:lpstr>Feces onderzoek</vt:lpstr>
      <vt:lpstr>Feceskweek</vt:lpstr>
      <vt:lpstr>Bloedonderzoek</vt:lpstr>
      <vt:lpstr>Glucosewaarden</vt:lpstr>
      <vt:lpstr>Insuline toedienen</vt:lpstr>
      <vt:lpstr>Insuline toedienen</vt:lpstr>
      <vt:lpstr>PowerPoint-presentatie</vt:lpstr>
    </vt:vector>
  </TitlesOfParts>
  <Company>Summa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Maessen, Joyce</dc:creator>
  <cp:lastModifiedBy>Maessen, Joyce</cp:lastModifiedBy>
  <cp:revision>65</cp:revision>
  <dcterms:created xsi:type="dcterms:W3CDTF">2017-02-16T13:44:01Z</dcterms:created>
  <dcterms:modified xsi:type="dcterms:W3CDTF">2017-02-24T10:47:56Z</dcterms:modified>
</cp:coreProperties>
</file>